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66F0-E36E-49AE-BDEB-A24156784A67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82BF-8E90-424F-8BED-DDCE8ABEC4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483DFA-3C70-4571-8860-CF80BD19775B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0ADF2628-E156-4779-AEE0-5B23160CCECD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12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AB3C08D0-FA2D-470A-AC4C-272C25B15F33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13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16BDC00D-B4BD-4139-8861-D2B49F194F98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14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5DDD9517-57E1-4CA1-AB34-E7B41DD5FA54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15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06A94D52-7117-41A6-B7DF-4D2E877A861A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16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4580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5600A3FA-7CB2-44B9-BD5D-9F50674F4780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4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FD6716F7-75CE-4ECE-8621-440FC213D843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5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6628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28AE7944-B20E-4EBA-9F4B-3FBBE929A809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6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2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29CCD335-BAEF-407F-8CD3-DF8861BB792E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7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9F9D64AB-D8F0-498C-B656-9B0495FAF357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8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700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27A97CA0-4C94-4F3D-BBD0-DBDFC55C2770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9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0724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B90B4AC7-96F3-4DE3-A84B-48A1905AE0D1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10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1748" name="Espaço Reservado para Número de Slide 3"/>
          <p:cNvSpPr txBox="1">
            <a:spLocks noGrp="1"/>
          </p:cNvSpPr>
          <p:nvPr/>
        </p:nvSpPr>
        <p:spPr bwMode="auto">
          <a:xfrm>
            <a:off x="3884561" y="8684315"/>
            <a:ext cx="2972268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AD8947F6-63AC-436C-9E51-0564D65DEAA0}" type="slidenum">
              <a:rPr lang="pt-BR" sz="1200" i="0">
                <a:solidFill>
                  <a:schemeClr val="tx1"/>
                </a:solidFill>
                <a:latin typeface="Times New Roman" pitchFamily="18" charset="0"/>
              </a:rPr>
              <a:pPr algn="r"/>
              <a:t>11</a:t>
            </a:fld>
            <a:endParaRPr lang="pt-BR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2A62-E223-47BA-AD91-9820786D53DD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ifsul%20sapucaia&amp;source=images&amp;cd=&amp;cad=rja&amp;docid=cpZMywzHPqcNPM&amp;tbnid=qkaf9jHn-QL8VM:&amp;ved=0CAUQjRw&amp;url=http://marciosouzavereador.blogspot.com/2012_07_01_archive.html&amp;ei=BPuwUcihJPXj4APy34GIBw&amp;psig=AFQjCNGQkwcOFAJMS31h9hTJ8zRjF9Mhqg&amp;ust=137063942044105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BWnZ4TkU4w&amp;feature=player_detailp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ec.ufmg.br/disciplinas/ema097solda/4-FisArco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rBWnZ4TkU4w&amp;feature=player_detailpage" TargetMode="External"/><Relationship Id="rId4" Type="http://schemas.openxmlformats.org/officeDocument/2006/relationships/hyperlink" Target="http://www.iem.unifei.edu.br/professores/edmilson/Arco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pt-BR" sz="1800" i="1" dirty="0" smtClean="0"/>
              <a:t/>
            </a:r>
            <a:br>
              <a:rPr lang="pt-BR" sz="1800" i="1" dirty="0" smtClean="0"/>
            </a:br>
            <a:r>
              <a:rPr lang="pt-BR" sz="1800" i="1" dirty="0"/>
              <a:t/>
            </a:r>
            <a:br>
              <a:rPr lang="pt-BR" sz="1800" i="1" dirty="0"/>
            </a:br>
            <a:r>
              <a:rPr lang="pt-BR" sz="1800" i="1" dirty="0" smtClean="0"/>
              <a:t/>
            </a:r>
            <a:br>
              <a:rPr lang="pt-BR" sz="1800" i="1" dirty="0" smtClean="0"/>
            </a:br>
            <a:r>
              <a:rPr lang="pt-BR" sz="1800" i="1" dirty="0"/>
              <a:t/>
            </a:r>
            <a:br>
              <a:rPr lang="pt-BR" sz="1800" i="1" dirty="0"/>
            </a:br>
            <a:r>
              <a:rPr lang="pt-BR" sz="1800" i="1" dirty="0" smtClean="0"/>
              <a:t/>
            </a:r>
            <a:br>
              <a:rPr lang="pt-BR" sz="1800" i="1" dirty="0" smtClean="0"/>
            </a:br>
            <a:r>
              <a:rPr lang="pt-BR" i="1" dirty="0" smtClean="0"/>
              <a:t>Soldagem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r>
              <a:rPr lang="pt-BR" sz="3600" i="1" dirty="0" smtClean="0"/>
              <a:t/>
            </a:r>
            <a:br>
              <a:rPr lang="pt-BR" sz="3600" i="1" dirty="0" smtClean="0"/>
            </a:br>
            <a:r>
              <a:rPr lang="pt-BR" sz="3600" i="1" dirty="0" smtClean="0"/>
              <a:t>Vinícius Martins</a:t>
            </a:r>
            <a:r>
              <a:rPr lang="pt-BR" sz="3600" i="1" dirty="0"/>
              <a:t/>
            </a:r>
            <a:br>
              <a:rPr lang="pt-BR" sz="3600" i="1" dirty="0"/>
            </a:br>
            <a:endParaRPr lang="pt-BR" dirty="0"/>
          </a:p>
        </p:txBody>
      </p:sp>
      <p:pic>
        <p:nvPicPr>
          <p:cNvPr id="1026" name="Picture 2" descr="http://1.bp.blogspot.com/-ea3zi0MbGP4/T_Xr6FpAAQI/AAAAAAAAA5o/jWyLQdTEF2c/s1600/Marca_IFSul+out2011+C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913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6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571472" y="357166"/>
            <a:ext cx="7777162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i="0" dirty="0" smtClean="0">
                <a:latin typeface="Arial" charset="0"/>
                <a:cs typeface="Arial" charset="0"/>
              </a:rPr>
              <a:t>Conceito</a:t>
            </a:r>
            <a:endParaRPr lang="pt-BR" sz="2400" b="1" i="0" dirty="0"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400" dirty="0">
                <a:latin typeface="Arial" charset="0"/>
                <a:cs typeface="Arial" charset="0"/>
              </a:rPr>
              <a:t>Soldagem a arco elétrico com eletrodo revestido (em Inglês </a:t>
            </a:r>
            <a:r>
              <a:rPr lang="pt-BR" sz="2400" dirty="0" err="1">
                <a:latin typeface="Arial" charset="0"/>
                <a:cs typeface="Arial" charset="0"/>
              </a:rPr>
              <a:t>Shielded</a:t>
            </a:r>
            <a:r>
              <a:rPr lang="pt-BR" sz="2400" dirty="0">
                <a:latin typeface="Arial" charset="0"/>
                <a:cs typeface="Arial" charset="0"/>
              </a:rPr>
              <a:t> Metal </a:t>
            </a:r>
            <a:r>
              <a:rPr lang="pt-BR" sz="2400" dirty="0" err="1">
                <a:latin typeface="Arial" charset="0"/>
                <a:cs typeface="Arial" charset="0"/>
              </a:rPr>
              <a:t>Arc</a:t>
            </a:r>
            <a:r>
              <a:rPr lang="pt-BR" sz="2400" dirty="0">
                <a:latin typeface="Arial" charset="0"/>
                <a:cs typeface="Arial" charset="0"/>
              </a:rPr>
              <a:t> </a:t>
            </a:r>
            <a:r>
              <a:rPr lang="pt-BR" sz="2400" dirty="0" err="1">
                <a:latin typeface="Arial" charset="0"/>
                <a:cs typeface="Arial" charset="0"/>
              </a:rPr>
              <a:t>Welding</a:t>
            </a:r>
            <a:r>
              <a:rPr lang="pt-BR" sz="2400" dirty="0">
                <a:latin typeface="Arial" charset="0"/>
                <a:cs typeface="Arial" charset="0"/>
              </a:rPr>
              <a:t> – SMAW), também conhecida como soldagem manual a arco elétrico (MMA), é um processo manual de </a:t>
            </a:r>
            <a:r>
              <a:rPr lang="pt-BR" sz="2400" u="sng" dirty="0">
                <a:latin typeface="Arial" charset="0"/>
                <a:cs typeface="Arial" charset="0"/>
              </a:rPr>
              <a:t>soldagem</a:t>
            </a:r>
            <a:r>
              <a:rPr lang="pt-BR" sz="2400" dirty="0">
                <a:latin typeface="Arial" charset="0"/>
                <a:cs typeface="Arial" charset="0"/>
              </a:rPr>
              <a:t> que é realizado com o calor de um </a:t>
            </a:r>
            <a:r>
              <a:rPr lang="pt-BR" sz="2400" u="sng" dirty="0">
                <a:latin typeface="Arial" charset="0"/>
                <a:cs typeface="Arial" charset="0"/>
              </a:rPr>
              <a:t>arco elétrico</a:t>
            </a:r>
            <a:r>
              <a:rPr lang="pt-BR" sz="2400" dirty="0">
                <a:latin typeface="Arial" charset="0"/>
                <a:cs typeface="Arial" charset="0"/>
              </a:rPr>
              <a:t> mantido entre a extremidade de um eletrodo metálico revestido e a peça de trabalho. O calor produzido pelo arco elétrico funde o metal, a alma do eletrodo e seu revestimento de fluxo.</a:t>
            </a:r>
          </a:p>
        </p:txBody>
      </p:sp>
      <p:pic>
        <p:nvPicPr>
          <p:cNvPr id="12294" name="Picture 8" descr="450px-SMAW_area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652963"/>
            <a:ext cx="273208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5867400" y="4630738"/>
            <a:ext cx="24304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 sz="1600">
                <a:latin typeface="Arial" charset="0"/>
              </a:rPr>
              <a:t>1.Revestimento de Fluxo</a:t>
            </a:r>
            <a:br>
              <a:rPr lang="pt-BR" sz="1600">
                <a:latin typeface="Arial" charset="0"/>
              </a:rPr>
            </a:br>
            <a:r>
              <a:rPr lang="pt-BR" sz="1600">
                <a:latin typeface="Arial" charset="0"/>
              </a:rPr>
              <a:t>2.Vareta (Alma)</a:t>
            </a:r>
            <a:br>
              <a:rPr lang="pt-BR" sz="1600">
                <a:latin typeface="Arial" charset="0"/>
              </a:rPr>
            </a:br>
            <a:r>
              <a:rPr lang="pt-BR" sz="1600">
                <a:solidFill>
                  <a:schemeClr val="tx1"/>
                </a:solidFill>
                <a:latin typeface="Arial" charset="0"/>
              </a:rPr>
              <a:t>3.Gás de proteção</a:t>
            </a:r>
            <a:r>
              <a:rPr lang="pt-BR" sz="1600">
                <a:latin typeface="Arial" charset="0"/>
              </a:rPr>
              <a:t/>
            </a:r>
            <a:br>
              <a:rPr lang="pt-BR" sz="1600">
                <a:latin typeface="Arial" charset="0"/>
              </a:rPr>
            </a:br>
            <a:r>
              <a:rPr lang="pt-BR" sz="1600">
                <a:latin typeface="Arial" charset="0"/>
              </a:rPr>
              <a:t>4.Poça de fusão</a:t>
            </a:r>
            <a:br>
              <a:rPr lang="pt-BR" sz="1600">
                <a:latin typeface="Arial" charset="0"/>
              </a:rPr>
            </a:br>
            <a:r>
              <a:rPr lang="pt-BR" sz="1600">
                <a:latin typeface="Arial" charset="0"/>
              </a:rPr>
              <a:t>5.Metal base</a:t>
            </a:r>
            <a:br>
              <a:rPr lang="pt-BR" sz="1600">
                <a:latin typeface="Arial" charset="0"/>
              </a:rPr>
            </a:br>
            <a:r>
              <a:rPr lang="pt-BR" sz="1600">
                <a:latin typeface="Arial" charset="0"/>
              </a:rPr>
              <a:t>6.Metal de solda</a:t>
            </a:r>
            <a:br>
              <a:rPr lang="pt-BR" sz="1600">
                <a:latin typeface="Arial" charset="0"/>
              </a:rPr>
            </a:br>
            <a:r>
              <a:rPr lang="pt-BR" sz="1600">
                <a:latin typeface="Arial" charset="0"/>
              </a:rPr>
              <a:t>7.Escória solidificada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571472" y="428604"/>
            <a:ext cx="7777162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i="0" dirty="0" smtClean="0">
                <a:latin typeface="Arial" charset="0"/>
                <a:cs typeface="Arial" charset="0"/>
              </a:rPr>
              <a:t>Funcionamento</a:t>
            </a:r>
          </a:p>
          <a:p>
            <a:endParaRPr lang="pt-BR" sz="2400" b="1" i="0" dirty="0"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400" dirty="0">
                <a:latin typeface="Arial" charset="0"/>
                <a:cs typeface="Arial" charset="0"/>
              </a:rPr>
              <a:t>Os gases produzidos durante a decomposição do revestimento e a escória líquida protegem o metal de solda da contaminação atmosférica durante a solidificação, devido à sua versatilidade de processo e da simplicidade de seu equipamento e operação, a soldagem com eletrodo revestido é um dos mais populares processos de soldagem.</a:t>
            </a:r>
          </a:p>
        </p:txBody>
      </p:sp>
      <p:pic>
        <p:nvPicPr>
          <p:cNvPr id="13318" name="Imagem 5" descr="solda.arco1.JPG"/>
          <p:cNvPicPr>
            <a:picLocks noChangeAspect="1" noChangeArrowheads="1"/>
          </p:cNvPicPr>
          <p:nvPr/>
        </p:nvPicPr>
        <p:blipFill>
          <a:blip r:embed="rId3" cstate="print"/>
          <a:srcRect t="2885"/>
          <a:stretch>
            <a:fillRect/>
          </a:stretch>
        </p:blipFill>
        <p:spPr bwMode="auto">
          <a:xfrm>
            <a:off x="1476375" y="4581525"/>
            <a:ext cx="2733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agem 7" descr="solda.arco2.JPG"/>
          <p:cNvPicPr>
            <a:picLocks noChangeAspect="1" noChangeArrowheads="1"/>
          </p:cNvPicPr>
          <p:nvPr/>
        </p:nvPicPr>
        <p:blipFill>
          <a:blip r:embed="rId4" cstate="print"/>
          <a:srcRect t="2435" b="2888"/>
          <a:stretch>
            <a:fillRect/>
          </a:stretch>
        </p:blipFill>
        <p:spPr bwMode="auto">
          <a:xfrm>
            <a:off x="4787900" y="4581525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357158" y="428604"/>
            <a:ext cx="828680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i="0" dirty="0" smtClean="0">
                <a:latin typeface="Arial" charset="0"/>
                <a:cs typeface="Arial" charset="0"/>
              </a:rPr>
              <a:t>Aplicação</a:t>
            </a:r>
          </a:p>
          <a:p>
            <a:endParaRPr lang="pt-BR" sz="2400" b="1" i="0" dirty="0"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400" dirty="0">
                <a:latin typeface="Arial" charset="0"/>
                <a:cs typeface="Arial" charset="0"/>
              </a:rPr>
              <a:t>O processo de soldagem a arco elétrico com eletrodo revestido é amplamente utilizado na construção de estruturas de aço e na fabricação industrial. O processo é principalmente utilizado para soldar </a:t>
            </a:r>
            <a:r>
              <a:rPr lang="pt-BR" sz="2400" smtClean="0">
                <a:latin typeface="Arial" charset="0"/>
                <a:cs typeface="Arial" charset="0"/>
              </a:rPr>
              <a:t>ferro fundido </a:t>
            </a:r>
            <a:r>
              <a:rPr lang="pt-BR" sz="2400" dirty="0">
                <a:latin typeface="Arial" charset="0"/>
                <a:cs typeface="Arial" charset="0"/>
              </a:rPr>
              <a:t>e aço (incluindo o aço inoxidável), mas também podem ser soldadas com esse método ligas de níquel, alumínio e cobre.</a:t>
            </a:r>
          </a:p>
        </p:txBody>
      </p:sp>
      <p:pic>
        <p:nvPicPr>
          <p:cNvPr id="14342" name="Picture 8" descr="1334272270_208858532_2-SERVIcOS-DE-SOLDA-TIG-MIG-MAG-ELETRODO-REVESTIDO-EM-BH-RECUPERAcaO-DE-PEcAS-Belo-Horizo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76700"/>
            <a:ext cx="185737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SOLDA"/>
          <p:cNvPicPr>
            <a:picLocks noChangeAspect="1" noChangeArrowheads="1"/>
          </p:cNvPicPr>
          <p:nvPr/>
        </p:nvPicPr>
        <p:blipFill>
          <a:blip r:embed="rId4" cstate="print"/>
          <a:srcRect l="8549" r="12187"/>
          <a:stretch>
            <a:fillRect/>
          </a:stretch>
        </p:blipFill>
        <p:spPr bwMode="auto">
          <a:xfrm>
            <a:off x="2987675" y="4076700"/>
            <a:ext cx="26638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ANd9GcQxZc45C5mOckNauCgcYPlnLPnhBEXvRwPoc1cF5Z1geZnqZtkC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37063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910513" cy="850900"/>
          </a:xfrm>
        </p:spPr>
        <p:txBody>
          <a:bodyPr/>
          <a:lstStyle/>
          <a:p>
            <a:r>
              <a:rPr lang="pt-BR" sz="3200" b="1" dirty="0" smtClean="0">
                <a:latin typeface="Arial" charset="0"/>
                <a:cs typeface="Arial" charset="0"/>
              </a:rPr>
              <a:t>Aplicação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65" name="Picture 12" descr="ANd9GcQrHyuTPifQy5WKNws_zi_omRbi9RwxWbxa0nipYvFOmg19qeHQ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013" y="193198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ANd9GcQKsGoxo7uzKnjdiTkBCU3Ttu3ZYBTHj0B6apPZ5uCX383lkQu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4608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soldagem-eletrodo-revestid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556125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1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9" name="AutoShape 2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70" name="AutoShape 2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71" name="AutoShape 2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5372" name="Picture 25" descr="ex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4003675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7" descr="Solda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4825" y="1782763"/>
            <a:ext cx="344487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285728"/>
            <a:ext cx="7910513" cy="850900"/>
          </a:xfrm>
        </p:spPr>
        <p:txBody>
          <a:bodyPr/>
          <a:lstStyle/>
          <a:p>
            <a:r>
              <a:rPr lang="pt-BR" sz="3200" b="1" dirty="0" smtClean="0">
                <a:latin typeface="Arial" charset="0"/>
                <a:cs typeface="Arial" charset="0"/>
              </a:rPr>
              <a:t>Aplicação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9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1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2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71472" y="1071546"/>
            <a:ext cx="8062915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i="0" dirty="0" smtClean="0">
                <a:latin typeface="Arial" charset="0"/>
                <a:cs typeface="Arial" charset="0"/>
              </a:rPr>
              <a:t>EPI </a:t>
            </a:r>
            <a:r>
              <a:rPr lang="pt-BR" sz="2800" b="1" i="0" dirty="0">
                <a:latin typeface="Arial" charset="0"/>
                <a:cs typeface="Arial" charset="0"/>
              </a:rPr>
              <a:t>para soldagem com eletrodo revestido</a:t>
            </a: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800" dirty="0">
                <a:latin typeface="Arial" charset="0"/>
                <a:cs typeface="Arial" charset="0"/>
              </a:rPr>
              <a:t>É todo o dispositivo ou produto, de uso individual, utilizado pelo trabalhador, destinado à proteção de riscos suscetíveis de ameaçar a segurança e a saúde no trabalho.</a:t>
            </a:r>
          </a:p>
        </p:txBody>
      </p:sp>
      <p:pic>
        <p:nvPicPr>
          <p:cNvPr id="16394" name="Picture 16" descr="EPI%20solda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57563"/>
            <a:ext cx="351313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6" name="AutoShape 2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6146" name="Picture 2" descr="http://www.inspebras.com.br/site/media/k2/items/cache/eb6c7c01c4e98e1f2578f9959463b97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910513" cy="850900"/>
          </a:xfrm>
        </p:spPr>
        <p:txBody>
          <a:bodyPr/>
          <a:lstStyle/>
          <a:p>
            <a:pPr eaLnBrk="1" hangingPunct="1"/>
            <a:r>
              <a:rPr lang="pt-BR" sz="3200" b="1" smtClean="0">
                <a:cs typeface="Times New Roman" pitchFamily="18" charset="0"/>
              </a:rPr>
              <a:t>CONCLUSÃO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611188" y="1989138"/>
            <a:ext cx="77771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 dirty="0">
                <a:latin typeface="Arial" charset="0"/>
                <a:cs typeface="Arial" charset="0"/>
              </a:rPr>
              <a:t>5.4. </a:t>
            </a:r>
            <a:r>
              <a:rPr lang="pt-BR" sz="2000" b="1" i="0" dirty="0" err="1">
                <a:latin typeface="Arial" charset="0"/>
                <a:cs typeface="Arial" charset="0"/>
              </a:rPr>
              <a:t>Video</a:t>
            </a:r>
            <a:endParaRPr lang="pt-BR" sz="2000" b="1" i="0" dirty="0"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endParaRPr lang="pt-BR" sz="2000" i="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000" i="0" dirty="0">
                <a:solidFill>
                  <a:schemeClr val="tx1"/>
                </a:solidFill>
                <a:latin typeface="Arial" charset="0"/>
                <a:hlinkClick r:id="rId3"/>
              </a:rPr>
              <a:t>http://www.youtube.com/watch?v=rBWnZ4TkU4w&amp;</a:t>
            </a:r>
            <a:r>
              <a:rPr lang="pt-BR" sz="2000" i="0" dirty="0" err="1">
                <a:solidFill>
                  <a:schemeClr val="tx1"/>
                </a:solidFill>
                <a:latin typeface="Arial" charset="0"/>
                <a:hlinkClick r:id="rId3"/>
              </a:rPr>
              <a:t>feature</a:t>
            </a:r>
            <a:r>
              <a:rPr lang="pt-BR" sz="2000" i="0" dirty="0">
                <a:solidFill>
                  <a:schemeClr val="tx1"/>
                </a:solidFill>
                <a:latin typeface="Arial" charset="0"/>
                <a:hlinkClick r:id="rId3"/>
              </a:rPr>
              <a:t>=</a:t>
            </a:r>
            <a:r>
              <a:rPr lang="pt-BR" sz="2000" i="0" dirty="0" err="1">
                <a:solidFill>
                  <a:schemeClr val="tx1"/>
                </a:solidFill>
                <a:latin typeface="Arial" charset="0"/>
                <a:hlinkClick r:id="rId3"/>
              </a:rPr>
              <a:t>player_detailpage</a:t>
            </a:r>
            <a:endParaRPr lang="pt-BR" sz="20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285720" y="571480"/>
            <a:ext cx="8208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i="0" dirty="0" smtClean="0">
                <a:latin typeface="Arial" charset="0"/>
                <a:cs typeface="Arial" charset="0"/>
              </a:rPr>
              <a:t>Bibliografia</a:t>
            </a:r>
            <a:endParaRPr lang="pt-BR" sz="2400" b="1" i="0" dirty="0">
              <a:latin typeface="Arial" charset="0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i="0" smtClean="0">
                <a:solidFill>
                  <a:schemeClr val="tx1"/>
                </a:solidFill>
                <a:latin typeface="Arial" charset="0"/>
                <a:hlinkClick r:id="rId3"/>
              </a:rPr>
              <a:t>www.demec.ufmg.br/disciplinas/ema097solda/4-FisArco1.pdf</a:t>
            </a:r>
            <a:r>
              <a:rPr lang="pt-BR" sz="2000" i="0" dirty="0">
                <a:solidFill>
                  <a:schemeClr val="tx1"/>
                </a:solidFill>
                <a:latin typeface="Arial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pt-BR" sz="2000" i="0" dirty="0">
                <a:solidFill>
                  <a:schemeClr val="tx1"/>
                </a:solidFill>
                <a:latin typeface="Arial" charset="0"/>
                <a:hlinkClick r:id="rId4"/>
              </a:rPr>
              <a:t>www.iem.unifei.edu.br/professores/edmilson/Arco.pdf</a:t>
            </a:r>
            <a:endParaRPr lang="pt-BR" sz="20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i="0" dirty="0">
                <a:solidFill>
                  <a:schemeClr val="tx1"/>
                </a:solidFill>
                <a:latin typeface="Arial" charset="0"/>
                <a:hlinkClick r:id="rId5"/>
              </a:rPr>
              <a:t>http://www.youtube.com/watch?v=rBWnZ4TkU4w&amp;</a:t>
            </a:r>
            <a:r>
              <a:rPr lang="pt-BR" sz="2000" i="0" dirty="0" err="1">
                <a:solidFill>
                  <a:schemeClr val="tx1"/>
                </a:solidFill>
                <a:latin typeface="Arial" charset="0"/>
                <a:hlinkClick r:id="rId5"/>
              </a:rPr>
              <a:t>feature</a:t>
            </a:r>
            <a:r>
              <a:rPr lang="pt-BR" sz="2000" i="0" dirty="0">
                <a:solidFill>
                  <a:schemeClr val="tx1"/>
                </a:solidFill>
                <a:latin typeface="Arial" charset="0"/>
                <a:hlinkClick r:id="rId5"/>
              </a:rPr>
              <a:t>=</a:t>
            </a:r>
            <a:r>
              <a:rPr lang="pt-BR" sz="2000" i="0" dirty="0" err="1">
                <a:solidFill>
                  <a:schemeClr val="tx1"/>
                </a:solidFill>
                <a:latin typeface="Arial" charset="0"/>
                <a:hlinkClick r:id="rId5"/>
              </a:rPr>
              <a:t>player_detailpage</a:t>
            </a:r>
            <a:r>
              <a:rPr lang="pt-BR" sz="2000" i="0" dirty="0">
                <a:solidFill>
                  <a:schemeClr val="tx1"/>
                </a:solidFill>
                <a:latin typeface="Arial" charset="0"/>
              </a:rPr>
              <a:t>;</a:t>
            </a:r>
          </a:p>
          <a:p>
            <a:endParaRPr lang="pt-BR" sz="1600" i="0" dirty="0">
              <a:solidFill>
                <a:schemeClr val="tx1"/>
              </a:solidFill>
              <a:latin typeface="Arial" charset="0"/>
            </a:endParaRPr>
          </a:p>
          <a:p>
            <a:endParaRPr lang="pt-BR" sz="16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Soldagem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A </a:t>
            </a:r>
            <a:r>
              <a:rPr lang="pt-BR" i="1" dirty="0"/>
              <a:t>Soldagem é o processo de união de materiais </a:t>
            </a:r>
            <a:r>
              <a:rPr lang="pt-BR" i="1" dirty="0" smtClean="0"/>
              <a:t>mais </a:t>
            </a:r>
            <a:r>
              <a:rPr lang="pt-BR" i="1" dirty="0"/>
              <a:t>importante do ponto de vista industrial sendo extensivamente utilizada na fabricação e recuperação de peças, equipamentos e estruturas. </a:t>
            </a:r>
            <a:endParaRPr lang="pt-BR" i="1" dirty="0" smtClean="0"/>
          </a:p>
          <a:p>
            <a:r>
              <a:rPr lang="pt-BR" i="1" dirty="0" smtClean="0"/>
              <a:t>A </a:t>
            </a:r>
            <a:r>
              <a:rPr lang="pt-BR" i="1" dirty="0"/>
              <a:t>sua aplicação atinge desde pequenos componentes eletrônicos até grandes estruturas e </a:t>
            </a:r>
            <a:r>
              <a:rPr lang="pt-BR" i="1" dirty="0" smtClean="0"/>
              <a:t>equipamentos.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254158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09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910513" cy="8509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cs typeface="Times New Roman" pitchFamily="18" charset="0"/>
              </a:rPr>
              <a:t>INTRODUÇÃO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285860"/>
            <a:ext cx="6264275" cy="1670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b="1" dirty="0" smtClean="0">
                <a:latin typeface="Tahoma" pitchFamily="34" charset="0"/>
                <a:cs typeface="Tahoma" pitchFamily="34" charset="0"/>
              </a:rPr>
              <a:t>Soldagem ao arco elétrico</a:t>
            </a:r>
            <a:endParaRPr lang="pt-BR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8" name="Imagem 7" descr="soldage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5" y="2643182"/>
            <a:ext cx="544675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254158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910513" cy="850900"/>
          </a:xfrm>
        </p:spPr>
        <p:txBody>
          <a:bodyPr/>
          <a:lstStyle/>
          <a:p>
            <a:pPr eaLnBrk="1" hangingPunct="1"/>
            <a:r>
              <a:rPr lang="pt-BR" sz="3200" b="1" smtClean="0">
                <a:cs typeface="Times New Roman" pitchFamily="18" charset="0"/>
              </a:rPr>
              <a:t>INTRODUÇÃO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3851275" y="19161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i="0">
                <a:latin typeface="Tahoma" pitchFamily="34" charset="0"/>
                <a:cs typeface="Tahoma" pitchFamily="34" charset="0"/>
              </a:rPr>
              <a:t>Soldagem</a:t>
            </a:r>
          </a:p>
        </p:txBody>
      </p:sp>
      <p:pic>
        <p:nvPicPr>
          <p:cNvPr id="6150" name="Picture 4" descr="http://www.manutencaoesuprimentos.com.br/imagens/fontes-de-calor-usadas-na-soldagem-de-met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92375"/>
            <a:ext cx="1912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http://3.bp.blogspot.com/-tVMEOjq4evc/T9Az4X2A1CI/AAAAAAAAWto/vB0rV-8AGlk/s200/processo_de_soldagem_tig_500pix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5038" y="2492375"/>
            <a:ext cx="2465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116013" y="4292600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i="0">
                <a:latin typeface="Tahoma" pitchFamily="34" charset="0"/>
                <a:cs typeface="Tahoma" pitchFamily="34" charset="0"/>
              </a:rPr>
              <a:t>Solda elétrica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4140200" y="4344988"/>
            <a:ext cx="107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i="0">
                <a:latin typeface="Tahoma" pitchFamily="34" charset="0"/>
                <a:cs typeface="Tahoma" pitchFamily="34" charset="0"/>
              </a:rPr>
              <a:t>Solda TIG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6732588" y="4344988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i="0">
                <a:latin typeface="Tahoma" pitchFamily="34" charset="0"/>
                <a:cs typeface="Tahoma" pitchFamily="34" charset="0"/>
              </a:rPr>
              <a:t>Solda MIG/MAG</a:t>
            </a:r>
          </a:p>
        </p:txBody>
      </p:sp>
      <p:pic>
        <p:nvPicPr>
          <p:cNvPr id="6155" name="Picture 12" descr="Curso  de solda MIG/MAG passo a passo e ilustr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492375"/>
            <a:ext cx="1933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2124075" y="6381750"/>
            <a:ext cx="187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i="0">
                <a:latin typeface="Tahoma" pitchFamily="34" charset="0"/>
                <a:cs typeface="Tahoma" pitchFamily="34" charset="0"/>
              </a:rPr>
              <a:t>Solda por pressão</a:t>
            </a:r>
          </a:p>
        </p:txBody>
      </p:sp>
      <p:pic>
        <p:nvPicPr>
          <p:cNvPr id="6157" name="Picture 14" descr="http://upload.wikimedia.org/wikipedia/commons/thumb/6/60/Oxygas_welding_station.jpg/220px-Oxygas_welding_station.jpg"/>
          <p:cNvPicPr>
            <a:picLocks noChangeAspect="1" noChangeArrowheads="1"/>
          </p:cNvPicPr>
          <p:nvPr/>
        </p:nvPicPr>
        <p:blipFill>
          <a:blip r:embed="rId6" cstate="print"/>
          <a:srcRect l="6873" t="13745" r="3783" b="3436"/>
          <a:stretch>
            <a:fillRect/>
          </a:stretch>
        </p:blipFill>
        <p:spPr bwMode="auto">
          <a:xfrm>
            <a:off x="5292725" y="4646613"/>
            <a:ext cx="187166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5508625" y="6381750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i="0">
                <a:latin typeface="Tahoma" pitchFamily="34" charset="0"/>
                <a:cs typeface="Tahoma" pitchFamily="34" charset="0"/>
              </a:rPr>
              <a:t>Solda a chama</a:t>
            </a:r>
          </a:p>
        </p:txBody>
      </p:sp>
      <p:pic>
        <p:nvPicPr>
          <p:cNvPr id="6159" name="Imagem 19" descr="solda_pressao.JPG"/>
          <p:cNvPicPr>
            <a:picLocks noChangeAspect="1"/>
          </p:cNvPicPr>
          <p:nvPr/>
        </p:nvPicPr>
        <p:blipFill>
          <a:blip r:embed="rId7" cstate="print"/>
          <a:srcRect l="1331" b="4263"/>
          <a:stretch>
            <a:fillRect/>
          </a:stretch>
        </p:blipFill>
        <p:spPr bwMode="auto">
          <a:xfrm>
            <a:off x="1692275" y="4797425"/>
            <a:ext cx="2706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214290"/>
            <a:ext cx="7910513" cy="8509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cs typeface="Times New Roman" pitchFamily="18" charset="0"/>
              </a:rPr>
              <a:t>INTRODUÇÃO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714348" y="1285860"/>
            <a:ext cx="79930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i="0" dirty="0" smtClean="0">
                <a:latin typeface="Arial" charset="0"/>
                <a:cs typeface="Arial" charset="0"/>
              </a:rPr>
              <a:t>Classificação </a:t>
            </a:r>
            <a:r>
              <a:rPr lang="pt-BR" sz="2000" b="1" i="0" dirty="0">
                <a:latin typeface="Arial" charset="0"/>
                <a:cs typeface="Arial" charset="0"/>
              </a:rPr>
              <a:t>dos Processos de soldagem</a:t>
            </a:r>
          </a:p>
          <a:p>
            <a:endParaRPr lang="pt-BR" sz="1600" b="1" i="0" dirty="0">
              <a:latin typeface="Tahoma" pitchFamily="34" charset="0"/>
              <a:cs typeface="Tahoma" pitchFamily="34" charset="0"/>
            </a:endParaRPr>
          </a:p>
          <a:p>
            <a:r>
              <a:rPr lang="pt-BR" sz="2000" dirty="0">
                <a:latin typeface="Arial" charset="0"/>
                <a:cs typeface="Arial" charset="0"/>
              </a:rPr>
              <a:t>A soldagem pode ser dividida em dois grandes grupos de operações:</a:t>
            </a:r>
          </a:p>
          <a:p>
            <a:endParaRPr lang="pt-BR" sz="2000" dirty="0">
              <a:latin typeface="Arial" charset="0"/>
              <a:cs typeface="Arial" charset="0"/>
            </a:endParaRPr>
          </a:p>
          <a:p>
            <a:pPr>
              <a:buSzPct val="104000"/>
              <a:buFont typeface="Arial" charset="0"/>
              <a:buChar char="•"/>
            </a:pPr>
            <a:r>
              <a:rPr lang="pt-BR" sz="2000" dirty="0">
                <a:latin typeface="Arial" charset="0"/>
                <a:cs typeface="Arial" charset="0"/>
              </a:rPr>
              <a:t> Soldagem por fusão; </a:t>
            </a:r>
          </a:p>
          <a:p>
            <a:pPr>
              <a:buSzPct val="104000"/>
              <a:buFont typeface="Arial" charset="0"/>
              <a:buChar char="•"/>
            </a:pPr>
            <a:r>
              <a:rPr lang="pt-BR" sz="2000" dirty="0">
                <a:latin typeface="Arial" charset="0"/>
                <a:cs typeface="Arial" charset="0"/>
              </a:rPr>
              <a:t> Soldagem por pressão (deformação).</a:t>
            </a:r>
          </a:p>
        </p:txBody>
      </p:sp>
      <p:pic>
        <p:nvPicPr>
          <p:cNvPr id="7174" name="Imagem 10" descr="solda_fusa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42114"/>
            <a:ext cx="3998942" cy="29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m 11" descr="solda_pressao.JPG"/>
          <p:cNvPicPr>
            <a:picLocks noChangeAspect="1" noChangeArrowheads="1"/>
          </p:cNvPicPr>
          <p:nvPr/>
        </p:nvPicPr>
        <p:blipFill>
          <a:blip r:embed="rId4" cstate="print"/>
          <a:srcRect l="4602" t="3500" r="2325" b="1913"/>
          <a:stretch>
            <a:fillRect/>
          </a:stretch>
        </p:blipFill>
        <p:spPr bwMode="auto">
          <a:xfrm>
            <a:off x="4643124" y="3571876"/>
            <a:ext cx="41852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910513" cy="850900"/>
          </a:xfrm>
        </p:spPr>
        <p:txBody>
          <a:bodyPr/>
          <a:lstStyle/>
          <a:p>
            <a:pPr eaLnBrk="1" hangingPunct="1"/>
            <a:r>
              <a:rPr lang="pt-BR" sz="3200" b="1" smtClean="0">
                <a:cs typeface="Times New Roman" pitchFamily="18" charset="0"/>
              </a:rPr>
              <a:t>INTRODUÇÃO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611188" y="1428736"/>
            <a:ext cx="7777162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i="0" dirty="0" smtClean="0">
                <a:latin typeface="Arial" charset="0"/>
                <a:cs typeface="Arial" charset="0"/>
              </a:rPr>
              <a:t>Soldagem </a:t>
            </a:r>
            <a:r>
              <a:rPr lang="pt-BR" sz="2400" b="1" i="0" dirty="0">
                <a:latin typeface="Arial" charset="0"/>
                <a:cs typeface="Arial" charset="0"/>
              </a:rPr>
              <a:t>por fusão:</a:t>
            </a: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400" dirty="0">
                <a:latin typeface="Arial" charset="0"/>
                <a:cs typeface="Arial" charset="0"/>
              </a:rPr>
              <a:t>A energia é aplicada para produzir calor capaz de fundir o material de base. Diz-se neste caso que a solubilização ocorre na fase líquida que caracteriza o processo de soldagem por fusão. Assim, na fusão, a soldagem é obtida pela solubilização na fase líquida das partes a unir, e subsequentemente, da solubilização da junção.</a:t>
            </a:r>
          </a:p>
          <a:p>
            <a:r>
              <a:rPr lang="pt-BR" sz="2400" b="1" i="0" dirty="0" smtClean="0">
                <a:latin typeface="Arial" charset="0"/>
                <a:cs typeface="Arial" charset="0"/>
              </a:rPr>
              <a:t>Soldagem </a:t>
            </a:r>
            <a:r>
              <a:rPr lang="pt-BR" sz="2400" b="1" i="0" dirty="0">
                <a:latin typeface="Arial" charset="0"/>
                <a:cs typeface="Arial" charset="0"/>
              </a:rPr>
              <a:t>por pressão (ou deformação):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Arial" charset="0"/>
                <a:cs typeface="Arial" charset="0"/>
              </a:rPr>
              <a:t>A energia é aplicada para provocar uma tensão no material de base, capaz de produzir a solubilização na fase sólida, caracterizando a soldagem por pressão.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714348" y="357166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0" dirty="0" smtClean="0">
                <a:latin typeface="Arial" charset="0"/>
                <a:cs typeface="Arial" charset="0"/>
              </a:rPr>
              <a:t>Soldagem </a:t>
            </a:r>
            <a:r>
              <a:rPr lang="pt-BR" sz="3600" b="1" i="0" dirty="0">
                <a:latin typeface="Arial" charset="0"/>
                <a:cs typeface="Arial" charset="0"/>
              </a:rPr>
              <a:t>ao arco elétrico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00034" y="1071546"/>
            <a:ext cx="7777162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i="0" dirty="0" smtClean="0">
                <a:latin typeface="Arial" charset="0"/>
                <a:cs typeface="Arial" charset="0"/>
              </a:rPr>
              <a:t>Definição </a:t>
            </a:r>
            <a:r>
              <a:rPr lang="pt-BR" sz="2800" b="1" i="0" dirty="0">
                <a:latin typeface="Arial" charset="0"/>
                <a:cs typeface="Arial" charset="0"/>
              </a:rPr>
              <a:t>de arco elétrico</a:t>
            </a: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800" dirty="0">
                <a:latin typeface="Arial" charset="0"/>
                <a:cs typeface="Arial" charset="0"/>
              </a:rPr>
              <a:t>Pode ser definido como um feixe de descargas elétricas formadas entre dois eletrodos e mantidas pela formação de um meio condutor gasoso chamado </a:t>
            </a:r>
            <a:r>
              <a:rPr lang="pt-BR" sz="2800" dirty="0" smtClean="0">
                <a:latin typeface="Arial" charset="0"/>
                <a:cs typeface="Arial" charset="0"/>
              </a:rPr>
              <a:t>atmosfera </a:t>
            </a:r>
            <a:r>
              <a:rPr lang="pt-BR" sz="2800" smtClean="0">
                <a:latin typeface="Arial" charset="0"/>
                <a:cs typeface="Arial" charset="0"/>
              </a:rPr>
              <a:t>de proteção. </a:t>
            </a:r>
            <a:r>
              <a:rPr lang="pt-BR" sz="2800" dirty="0">
                <a:latin typeface="Arial" charset="0"/>
                <a:cs typeface="Arial" charset="0"/>
              </a:rPr>
              <a:t>Há neste fenômeno a geração de energia térmica suficiente para ser usado em soldagem, através da fusão localizada das peças a serem unidas.</a:t>
            </a:r>
          </a:p>
        </p:txBody>
      </p:sp>
      <p:pic>
        <p:nvPicPr>
          <p:cNvPr id="9223" name="Picture 2" descr="http://www.labsolda.ufsc.br/projetos/imagens/seguid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797425"/>
            <a:ext cx="3375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642910" y="1214422"/>
            <a:ext cx="7777162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i="0" dirty="0" smtClean="0">
                <a:latin typeface="Arial" charset="0"/>
                <a:cs typeface="Arial" charset="0"/>
              </a:rPr>
              <a:t>Funcionamento </a:t>
            </a:r>
            <a:r>
              <a:rPr lang="pt-BR" sz="2400" b="1" i="0" dirty="0">
                <a:latin typeface="Arial" charset="0"/>
                <a:cs typeface="Arial" charset="0"/>
              </a:rPr>
              <a:t>do arco </a:t>
            </a:r>
            <a:r>
              <a:rPr lang="pt-BR" sz="2400" b="1" i="0" dirty="0" smtClean="0">
                <a:latin typeface="Arial" charset="0"/>
                <a:cs typeface="Arial" charset="0"/>
              </a:rPr>
              <a:t>elétrico</a:t>
            </a:r>
          </a:p>
          <a:p>
            <a:endParaRPr lang="pt-BR" sz="2400" b="1" i="0" dirty="0"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pt-BR" sz="2400" dirty="0">
                <a:latin typeface="Arial" charset="0"/>
                <a:cs typeface="Arial" charset="0"/>
              </a:rPr>
              <a:t>Um arco elétrico é formado quando dois condutores de corrente elétrica (dois eletrodos) são aproximados para fazer o contato elétrico e depois separados. Isto aumenta a resistência ao fluxo de corrente e faz com que as extremidades dos eletrodos sejam levados a altas temperaturas, bem como o pequeno espaço de ar entre eles.</a:t>
            </a:r>
          </a:p>
        </p:txBody>
      </p:sp>
      <p:pic>
        <p:nvPicPr>
          <p:cNvPr id="10247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941888"/>
            <a:ext cx="37496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14348" y="357166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0" dirty="0" smtClean="0">
                <a:latin typeface="Arial" charset="0"/>
                <a:cs typeface="Arial" charset="0"/>
              </a:rPr>
              <a:t>Soldagem </a:t>
            </a:r>
            <a:r>
              <a:rPr lang="pt-BR" sz="3600" b="1" i="0" dirty="0">
                <a:latin typeface="Arial" charset="0"/>
                <a:cs typeface="Arial" charset="0"/>
              </a:rPr>
              <a:t>ao arco elétrico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791200" y="53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050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642910" y="642918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0" dirty="0" smtClean="0">
                <a:latin typeface="Arial" charset="0"/>
                <a:cs typeface="Arial" charset="0"/>
              </a:rPr>
              <a:t>Soldagem </a:t>
            </a:r>
            <a:r>
              <a:rPr lang="pt-BR" sz="3600" b="1" i="0" dirty="0">
                <a:latin typeface="Arial" charset="0"/>
                <a:cs typeface="Arial" charset="0"/>
              </a:rPr>
              <a:t>a arco elétrico com eletrodo revestido</a:t>
            </a:r>
          </a:p>
        </p:txBody>
      </p:sp>
      <p:pic>
        <p:nvPicPr>
          <p:cNvPr id="11270" name="Picture 2" descr="http://s3.amazonaws.com/magoo/ABAAAA4hcA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27" y="1857364"/>
            <a:ext cx="806402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591</Words>
  <Application>Microsoft Office PowerPoint</Application>
  <PresentationFormat>Apresentação na tela (4:3)</PresentationFormat>
  <Paragraphs>72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     Soldagem  Vinícius Martins </vt:lpstr>
      <vt:lpstr>Soldagem </vt:lpstr>
      <vt:lpstr>INTRODUÇÃO</vt:lpstr>
      <vt:lpstr>INTRODUÇÃO</vt:lpstr>
      <vt:lpstr>INTRODUÇÃO</vt:lpstr>
      <vt:lpstr>INTRODUÇÃO</vt:lpstr>
      <vt:lpstr>Slide 7</vt:lpstr>
      <vt:lpstr>Slide 8</vt:lpstr>
      <vt:lpstr>Slide 9</vt:lpstr>
      <vt:lpstr>Slide 10</vt:lpstr>
      <vt:lpstr>Slide 11</vt:lpstr>
      <vt:lpstr>Slide 12</vt:lpstr>
      <vt:lpstr>Aplicação</vt:lpstr>
      <vt:lpstr>Aplicação</vt:lpstr>
      <vt:lpstr>CONCLUSÃO</vt:lpstr>
      <vt:lpstr>Slide 16</vt:lpstr>
    </vt:vector>
  </TitlesOfParts>
  <Company>Campus Sapucaia do 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Soldagem  Vinícius Martins</dc:title>
  <dc:creator>IF Sul-rio-grandense</dc:creator>
  <cp:lastModifiedBy>IF Sul-rio-grandense</cp:lastModifiedBy>
  <cp:revision>12</cp:revision>
  <dcterms:created xsi:type="dcterms:W3CDTF">2013-08-05T22:05:48Z</dcterms:created>
  <dcterms:modified xsi:type="dcterms:W3CDTF">2014-03-31T22:45:52Z</dcterms:modified>
</cp:coreProperties>
</file>