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8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83" r:id="rId26"/>
    <p:sldId id="279" r:id="rId27"/>
    <p:sldId id="28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4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66F0-E36E-49AE-BDEB-A24156784A67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82BF-8E90-424F-8BED-DDCE8ABEC4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C2181-BEC5-45CE-806E-2A15056F5A20}" type="slidenum">
              <a:rPr lang="pt-BR" altLang="pt-BR" smtClean="0">
                <a:latin typeface="Times New Roman" pitchFamily="18" charset="0"/>
              </a:rPr>
              <a:pPr/>
              <a:t>1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Introdução ao assunto</a:t>
            </a:r>
          </a:p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Página 213 - </a:t>
            </a:r>
            <a:r>
              <a:rPr lang="pt-BR" altLang="pt-BR" dirty="0" err="1" smtClean="0">
                <a:latin typeface="Times New Roman" pitchFamily="18" charset="0"/>
              </a:rPr>
              <a:t>Villani</a:t>
            </a:r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4ABB5-CD8F-425B-B246-0E0BFAB8291A}" type="slidenum">
              <a:rPr lang="pt-BR" altLang="pt-BR" smtClean="0">
                <a:latin typeface="Times New Roman" pitchFamily="18" charset="0"/>
              </a:rPr>
              <a:pPr/>
              <a:t>12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068B4-7411-489B-87F5-00B335B1990D}" type="slidenum">
              <a:rPr lang="pt-BR" altLang="pt-BR" smtClean="0">
                <a:latin typeface="Times New Roman" pitchFamily="18" charset="0"/>
              </a:rPr>
              <a:pPr/>
              <a:t>13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Página 225 - Villani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068B4-7411-489B-87F5-00B335B1990D}" type="slidenum">
              <a:rPr lang="pt-BR" altLang="pt-BR" smtClean="0">
                <a:latin typeface="Times New Roman" pitchFamily="18" charset="0"/>
              </a:rPr>
              <a:pPr/>
              <a:t>14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Página 225 - Villani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5AFC3-3C8A-45B0-917B-29E4428C599B}" type="slidenum">
              <a:rPr lang="pt-BR" altLang="pt-BR" smtClean="0">
                <a:latin typeface="Times New Roman" pitchFamily="18" charset="0"/>
              </a:rPr>
              <a:pPr/>
              <a:t>15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Página 225 – </a:t>
            </a:r>
            <a:r>
              <a:rPr lang="pt-BR" altLang="pt-BR" dirty="0" err="1" smtClean="0">
                <a:latin typeface="Times New Roman" pitchFamily="18" charset="0"/>
              </a:rPr>
              <a:t>Villani</a:t>
            </a:r>
            <a:r>
              <a:rPr lang="pt-BR" altLang="pt-BR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Aqui mostramos a tabela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3803C-4F6B-4F40-B5F7-0D6A4B5A6630}" type="slidenum">
              <a:rPr lang="pt-BR" altLang="pt-BR" smtClean="0">
                <a:latin typeface="Times New Roman" pitchFamily="18" charset="0"/>
              </a:rPr>
              <a:pPr/>
              <a:t>16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Página 228 – </a:t>
            </a:r>
            <a:r>
              <a:rPr lang="pt-BR" altLang="pt-BR" dirty="0" err="1" smtClean="0">
                <a:latin typeface="Times New Roman" pitchFamily="18" charset="0"/>
              </a:rPr>
              <a:t>Villani</a:t>
            </a:r>
            <a:endParaRPr lang="pt-BR" altLang="pt-BR" dirty="0" smtClean="0">
              <a:latin typeface="Times New Roman" pitchFamily="18" charset="0"/>
            </a:endParaRPr>
          </a:p>
          <a:p>
            <a:pPr eaLnBrk="1" hangingPunct="1"/>
            <a:r>
              <a:rPr lang="pt-BR" altLang="pt-BR" dirty="0" err="1" smtClean="0">
                <a:latin typeface="Times New Roman" pitchFamily="18" charset="0"/>
              </a:rPr>
              <a:t>Stick-out</a:t>
            </a:r>
            <a:r>
              <a:rPr lang="pt-BR" altLang="pt-BR" dirty="0" smtClean="0">
                <a:latin typeface="Times New Roman" pitchFamily="18" charset="0"/>
              </a:rPr>
              <a:t> é a extensão de arame que fica fora do </a:t>
            </a:r>
            <a:r>
              <a:rPr lang="pt-BR" altLang="pt-BR" dirty="0" err="1" smtClean="0">
                <a:latin typeface="Times New Roman" pitchFamily="18" charset="0"/>
              </a:rPr>
              <a:t>conduíte</a:t>
            </a:r>
            <a:r>
              <a:rPr lang="pt-BR" altLang="pt-BR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A distância entre a ponta do arame e a peça é o comprimento do arco.</a:t>
            </a:r>
          </a:p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O </a:t>
            </a:r>
            <a:r>
              <a:rPr lang="pt-BR" altLang="pt-BR" dirty="0" err="1" smtClean="0">
                <a:latin typeface="Times New Roman" pitchFamily="18" charset="0"/>
              </a:rPr>
              <a:t>stick-out</a:t>
            </a:r>
            <a:r>
              <a:rPr lang="pt-BR" altLang="pt-BR" dirty="0" smtClean="0">
                <a:latin typeface="Times New Roman" pitchFamily="18" charset="0"/>
              </a:rPr>
              <a:t> está relacionado à velocidade de fusão do eletrodo, e se não for observada atentamente pode causar porosidade na solda. (Página 228 – </a:t>
            </a:r>
            <a:r>
              <a:rPr lang="pt-BR" altLang="pt-BR" dirty="0" err="1" smtClean="0">
                <a:latin typeface="Times New Roman" pitchFamily="18" charset="0"/>
              </a:rPr>
              <a:t>Villani</a:t>
            </a:r>
            <a:r>
              <a:rPr lang="pt-BR" altLang="pt-BR" dirty="0" smtClean="0">
                <a:latin typeface="Times New Roman" pitchFamily="18" charset="0"/>
              </a:rPr>
              <a:t>) Como esta medida é difícil de se precisar geralmente se toma a distância entre a extremidade do bico de contato e a peça de trabalho. Posso utilizá-lo para aumentar a taxa de deposição dentro de certos limites.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7A59C-AF3A-4F2E-9853-D64D2C57E198}" type="slidenum">
              <a:rPr lang="pt-BR" altLang="pt-BR" smtClean="0">
                <a:latin typeface="Times New Roman" pitchFamily="18" charset="0"/>
              </a:rPr>
              <a:pPr/>
              <a:t>17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Página 229 – </a:t>
            </a:r>
            <a:r>
              <a:rPr lang="pt-BR" altLang="pt-BR" dirty="0" err="1" smtClean="0">
                <a:latin typeface="Times New Roman" pitchFamily="18" charset="0"/>
              </a:rPr>
              <a:t>Villani</a:t>
            </a:r>
            <a:endParaRPr lang="pt-BR" altLang="pt-BR" dirty="0" smtClean="0">
              <a:latin typeface="Times New Roman" pitchFamily="18" charset="0"/>
            </a:endParaRPr>
          </a:p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Velocidade de soldagem muito baixa pode ocasionar problemas metalúrgicos devidos a energia de soldagem elevada.</a:t>
            </a:r>
          </a:p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Velocidade de soldagem elevada resulta em menores penetração, reforço e largura do cordão.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598DD-6761-4CB3-A185-2DC060FC121B}" type="slidenum">
              <a:rPr lang="pt-BR" altLang="pt-BR" smtClean="0">
                <a:latin typeface="Times New Roman" pitchFamily="18" charset="0"/>
              </a:rPr>
              <a:pPr/>
              <a:t>18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Tabela mostrando as influências do sentido de soldagem.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95CBD-A97D-4052-86A9-4F7972C8E6F1}" type="slidenum">
              <a:rPr lang="pt-BR" altLang="pt-BR" smtClean="0">
                <a:latin typeface="Times New Roman" pitchFamily="18" charset="0"/>
              </a:rPr>
              <a:pPr/>
              <a:t>20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Página 216 – Villani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37B8D-EEFD-44FD-9956-89A99AEF84C2}" type="slidenum">
              <a:rPr lang="pt-BR" altLang="pt-BR" smtClean="0">
                <a:latin typeface="Times New Roman" pitchFamily="18" charset="0"/>
              </a:rPr>
              <a:pPr/>
              <a:t>21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  <a:p>
            <a:pPr eaLnBrk="1" hangingPunct="1"/>
            <a:endParaRPr lang="pt-BR" altLang="pt-BR" smtClean="0">
              <a:latin typeface="Times New Roman" pitchFamily="18" charset="0"/>
            </a:endParaRPr>
          </a:p>
          <a:p>
            <a:pPr eaLnBrk="1" hangingPunct="1"/>
            <a:r>
              <a:rPr lang="pt-BR" altLang="pt-BR" smtClean="0">
                <a:latin typeface="Times New Roman" pitchFamily="18" charset="0"/>
              </a:rPr>
              <a:t>O arame de solda passa com um ajuste bastante apertado nesta peça.</a:t>
            </a:r>
          </a:p>
          <a:p>
            <a:pPr eaLnBrk="1" hangingPunct="1"/>
            <a:r>
              <a:rPr lang="pt-BR" altLang="pt-BR" smtClean="0">
                <a:latin typeface="Times New Roman" pitchFamily="18" charset="0"/>
              </a:rPr>
              <a:t>Necessária reposição.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79DE3-3F06-4AB8-ACBE-E6CBBC7D9C0D}" type="slidenum">
              <a:rPr lang="pt-BR" altLang="pt-BR" smtClean="0">
                <a:latin typeface="Times New Roman" pitchFamily="18" charset="0"/>
              </a:rPr>
              <a:pPr/>
              <a:t>23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Falando sobre espiral e sobre os roletes de tração.</a:t>
            </a:r>
          </a:p>
          <a:p>
            <a:pPr eaLnBrk="1" hangingPunct="1"/>
            <a:endParaRPr lang="pt-BR" altLang="pt-BR" smtClean="0">
              <a:latin typeface="Times New Roman" pitchFamily="18" charset="0"/>
            </a:endParaRPr>
          </a:p>
          <a:p>
            <a:pPr eaLnBrk="1" hangingPunct="1"/>
            <a:r>
              <a:rPr lang="pt-BR" altLang="pt-BR" smtClean="0">
                <a:latin typeface="Times New Roman" pitchFamily="18" charset="0"/>
              </a:rPr>
              <a:t>O arame de solda passa com um ajuste bastante apertado nesta peça.</a:t>
            </a:r>
          </a:p>
          <a:p>
            <a:pPr eaLnBrk="1" hangingPunct="1"/>
            <a:r>
              <a:rPr lang="pt-BR" altLang="pt-BR" smtClean="0">
                <a:latin typeface="Times New Roman" pitchFamily="18" charset="0"/>
              </a:rPr>
              <a:t>Necessária reposição.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A26D2-8AB6-4D7C-B38D-AED50623FD42}" type="slidenum">
              <a:rPr lang="pt-BR" altLang="pt-BR" smtClean="0">
                <a:latin typeface="Times New Roman" pitchFamily="18" charset="0"/>
              </a:rPr>
              <a:pPr/>
              <a:t>2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Figura ilustrativa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4DD6-71F2-4255-9FB8-ED0740C6A50C}" type="slidenum">
              <a:rPr lang="pt-BR" altLang="pt-BR" smtClean="0">
                <a:latin typeface="Times New Roman" pitchFamily="18" charset="0"/>
              </a:rPr>
              <a:pPr/>
              <a:t>5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21CB7-70C5-472E-8938-FDCE3F52B4BC}" type="slidenum">
              <a:rPr lang="pt-BR" altLang="pt-BR" smtClean="0">
                <a:latin typeface="Times New Roman" pitchFamily="18" charset="0"/>
              </a:rPr>
              <a:pPr/>
              <a:t>6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B21D0-B04B-41C6-BC88-604AC89233BE}" type="slidenum">
              <a:rPr lang="pt-BR" altLang="pt-BR" smtClean="0">
                <a:latin typeface="Times New Roman" pitchFamily="18" charset="0"/>
              </a:rPr>
              <a:pPr/>
              <a:t>7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68B15-E676-4A93-A785-F5DCBF707F46}" type="slidenum">
              <a:rPr lang="pt-BR" altLang="pt-BR" smtClean="0">
                <a:latin typeface="Times New Roman" pitchFamily="18" charset="0"/>
              </a:rPr>
              <a:pPr/>
              <a:t>8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Página 224 - Villani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65E15-E7EC-4FFA-B37A-C4E4FD92AAFB}" type="slidenum">
              <a:rPr lang="pt-BR" altLang="pt-BR" smtClean="0">
                <a:latin typeface="Times New Roman" pitchFamily="18" charset="0"/>
              </a:rPr>
              <a:pPr/>
              <a:t>9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7141B-0F69-470A-BCC5-3166A763714A}" type="slidenum">
              <a:rPr lang="pt-BR" altLang="pt-BR" smtClean="0">
                <a:latin typeface="Times New Roman" pitchFamily="18" charset="0"/>
              </a:rPr>
              <a:pPr/>
              <a:t>10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mtClean="0">
                <a:latin typeface="Times New Roman" pitchFamily="18" charset="0"/>
              </a:rPr>
              <a:t>Página 224 – Villani</a:t>
            </a:r>
          </a:p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6AA31-C846-4975-B25E-41C9091414BB}" type="slidenum">
              <a:rPr lang="pt-BR" altLang="pt-BR" smtClean="0">
                <a:latin typeface="Times New Roman" pitchFamily="18" charset="0"/>
              </a:rPr>
              <a:pPr/>
              <a:t>11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Página 224 – </a:t>
            </a:r>
            <a:r>
              <a:rPr lang="pt-BR" altLang="pt-BR" dirty="0" err="1" smtClean="0">
                <a:latin typeface="Times New Roman" pitchFamily="18" charset="0"/>
              </a:rPr>
              <a:t>Villani</a:t>
            </a:r>
            <a:endParaRPr lang="pt-BR" altLang="pt-BR" dirty="0" smtClean="0">
              <a:latin typeface="Times New Roman" pitchFamily="18" charset="0"/>
            </a:endParaRPr>
          </a:p>
          <a:p>
            <a:pPr eaLnBrk="1" hangingPunct="1"/>
            <a:r>
              <a:rPr lang="pt-BR" altLang="pt-BR" dirty="0" smtClean="0">
                <a:latin typeface="Times New Roman" pitchFamily="18" charset="0"/>
              </a:rPr>
              <a:t>Por esta tabela verificamos que existe um tipo de arame para cada material, o que é conveniente pois teríamos problemas com o resfriamento da peça base com o material de solda se o mesmo tivesse constituição diferente da peça base.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www.infosolda.com.br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689C-7E86-4649-8238-0C983F38CC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www.infosolda.com.br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56B3-84CA-40CD-A126-20C3B638FF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www.infosolda.com.br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CDBC-A921-42D1-AD46-44A1BBC8F0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2A62-E223-47BA-AD91-9820786D53DD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A634-4457-411B-8604-5BF4F776BE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ifsul%20sapucaia&amp;source=images&amp;cd=&amp;cad=rja&amp;docid=cpZMywzHPqcNPM&amp;tbnid=qkaf9jHn-QL8VM:&amp;ved=0CAUQjRw&amp;url=http://marciosouzavereador.blogspot.com/2012_07_01_archive.html&amp;ei=BPuwUcihJPXj4APy34GIBw&amp;psig=AFQjCNGQkwcOFAJMS31h9hTJ8zRjF9Mhqg&amp;ust=13706394204410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42886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Soldagem MIG / MAG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dirty="0" smtClean="0">
                <a:solidFill>
                  <a:schemeClr val="tx1"/>
                </a:solidFill>
              </a:rPr>
              <a:t>Vinícius Martins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1.bp.blogspot.com/-ea3zi0MbGP4/T_Xr6FpAAQI/AAAAAAAAA5o/jWyLQdTEF2c/s1600/Marca_IFSul+out2011+C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14290"/>
            <a:ext cx="67913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157413"/>
            <a:ext cx="7847012" cy="3744912"/>
          </a:xfrm>
        </p:spPr>
        <p:txBody>
          <a:bodyPr>
            <a:normAutofit/>
          </a:bodyPr>
          <a:lstStyle/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O fornecimento do material se dá em: rolos com 15 Kg., 18 Kg. ou em barris de 200 ou 250 Kg.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Os arames são constituídos de metais que possuem composição química, dureza, condições superficiais e dimensões bem controladas. 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Arames de aço carbono geralmente recebem uma camada superficial de cobre objetivando a melhora do acabamento superficial e  seu contato elétrico com o bico de contato.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27313" y="1643050"/>
            <a:ext cx="2944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b="1" dirty="0"/>
              <a:t>ARAME DE SOLDAGEM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  <p:graphicFrame>
        <p:nvGraphicFramePr>
          <p:cNvPr id="47293" name="Group 121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45232"/>
        </p:xfrm>
        <a:graphic>
          <a:graphicData uri="http://schemas.openxmlformats.org/drawingml/2006/table">
            <a:tbl>
              <a:tblPr/>
              <a:tblGrid>
                <a:gridCol w="2057400"/>
                <a:gridCol w="5715000"/>
              </a:tblGrid>
              <a:tr h="5181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Especificações AWS para materiais de adição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AWS A 5.3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Arames de alumínio e suas ligas.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AWS A 5.6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Arames de cobre e suas ligas.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AWS A 5.9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Arames de aço inoxidável (alto teor de Cr)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AWS A 5.14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Arames de níquel e suas ligas.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AWS A 5.16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Arames de titânio e suas ligas.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AWS A 5.18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Arames de aço carbono e baixa liga.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AWS A 5.19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Arames de magnésio e suas ligas.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buFontTx/>
              <a:buNone/>
              <a:defRPr/>
            </a:pPr>
            <a:r>
              <a:rPr lang="pt-BR" altLang="pt-BR" sz="2400" dirty="0" smtClean="0"/>
              <a:t>Os gases para soldagem podem ser inertes ou ativos;</a:t>
            </a:r>
          </a:p>
          <a:p>
            <a:pPr marL="274320" indent="-256032" algn="just" fontAlgn="auto">
              <a:spcAft>
                <a:spcPts val="0"/>
              </a:spcAft>
              <a:defRPr/>
            </a:pPr>
            <a:r>
              <a:rPr lang="pt-BR" altLang="pt-BR" sz="2400" dirty="0" smtClean="0"/>
              <a:t>Gases inertes </a:t>
            </a:r>
            <a:r>
              <a:rPr lang="pt-BR" altLang="pt-BR" sz="2400" b="1" dirty="0" smtClean="0"/>
              <a:t>(</a:t>
            </a:r>
            <a:r>
              <a:rPr lang="pt-BR" altLang="pt-BR" sz="2400" b="1" u="sng" dirty="0" smtClean="0"/>
              <a:t>M</a:t>
            </a:r>
            <a:r>
              <a:rPr lang="pt-BR" altLang="pt-BR" sz="2400" b="1" dirty="0" smtClean="0"/>
              <a:t>etal </a:t>
            </a:r>
            <a:r>
              <a:rPr lang="pt-BR" altLang="pt-BR" sz="2400" b="1" u="sng" dirty="0" err="1" smtClean="0"/>
              <a:t>I</a:t>
            </a:r>
            <a:r>
              <a:rPr lang="pt-BR" altLang="pt-BR" sz="2400" b="1" dirty="0" err="1" smtClean="0"/>
              <a:t>nert</a:t>
            </a:r>
            <a:r>
              <a:rPr lang="pt-BR" altLang="pt-BR" sz="2400" b="1" dirty="0" smtClean="0"/>
              <a:t> </a:t>
            </a:r>
            <a:r>
              <a:rPr lang="pt-BR" altLang="pt-BR" sz="2400" b="1" u="sng" dirty="0" smtClean="0"/>
              <a:t>G</a:t>
            </a:r>
            <a:r>
              <a:rPr lang="pt-BR" altLang="pt-BR" sz="2400" b="1" dirty="0" smtClean="0"/>
              <a:t>ás)</a:t>
            </a:r>
            <a:r>
              <a:rPr lang="pt-BR" altLang="pt-BR" sz="2400" dirty="0" smtClean="0"/>
              <a:t>, eles não participam da poça de fusão, sendo responsáveis apenas pela proteção do cordão de solda; </a:t>
            </a:r>
          </a:p>
          <a:p>
            <a:pPr marL="274320" indent="-256032" algn="just" fontAlgn="auto">
              <a:spcAft>
                <a:spcPts val="0"/>
              </a:spcAft>
              <a:defRPr/>
            </a:pPr>
            <a:r>
              <a:rPr lang="pt-BR" altLang="pt-BR" sz="2400" dirty="0" smtClean="0"/>
              <a:t>Gases ativos </a:t>
            </a:r>
            <a:r>
              <a:rPr lang="pt-BR" altLang="pt-BR" sz="2400" b="1" dirty="0" smtClean="0"/>
              <a:t>(</a:t>
            </a:r>
            <a:r>
              <a:rPr lang="pt-BR" altLang="pt-BR" sz="2400" b="1" u="sng" dirty="0" smtClean="0"/>
              <a:t>M</a:t>
            </a:r>
            <a:r>
              <a:rPr lang="pt-BR" altLang="pt-BR" sz="2400" b="1" dirty="0" smtClean="0"/>
              <a:t>etal </a:t>
            </a:r>
            <a:r>
              <a:rPr lang="pt-BR" altLang="pt-BR" sz="2400" b="1" u="sng" dirty="0" smtClean="0"/>
              <a:t>A</a:t>
            </a:r>
            <a:r>
              <a:rPr lang="pt-BR" altLang="pt-BR" sz="2400" b="1" dirty="0" smtClean="0"/>
              <a:t>ctive </a:t>
            </a:r>
            <a:r>
              <a:rPr lang="pt-BR" altLang="pt-BR" sz="2400" b="1" u="sng" dirty="0" smtClean="0"/>
              <a:t>G</a:t>
            </a:r>
            <a:r>
              <a:rPr lang="pt-BR" altLang="pt-BR" sz="2400" b="1" dirty="0" smtClean="0"/>
              <a:t>ás)</a:t>
            </a:r>
            <a:r>
              <a:rPr lang="pt-BR" altLang="pt-BR" sz="2400" dirty="0" smtClean="0"/>
              <a:t>, eles participam ativamente da poça de fusão, sendo responsáveis pela proteção e também pela penetração e formato do cordão de solda (veja a figura a seguir).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97138" y="1928802"/>
            <a:ext cx="3860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b="1" dirty="0"/>
              <a:t>GASES PARA SOLDAGEM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481262" y="1500174"/>
            <a:ext cx="3519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b="1" dirty="0"/>
              <a:t>GASES PARA SOLDAGEM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823998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75033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1714488"/>
            <a:ext cx="7727979" cy="4954600"/>
          </a:xfrm>
        </p:spPr>
        <p:txBody>
          <a:bodyPr>
            <a:normAutofit/>
          </a:bodyPr>
          <a:lstStyle/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Os gases inertes puros são usados principalmente na soldagem de metais como o alumínio e o magnésio;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2800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Na soldagem de metais ferrosos, a adição de pequenas quantidades de gases ativos melhora sensivelmente a estabilidade do arco e a transferência de metal;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2800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Na soldagem do cobre e algumas de suas ligas são usados o Nitrogênio ou as misturas com o mesmo.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643174" y="1214422"/>
            <a:ext cx="3376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b="1" dirty="0"/>
              <a:t>GASES PARA SOLDAGEM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GASES PARA SOLDAGEM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  <p:graphicFrame>
        <p:nvGraphicFramePr>
          <p:cNvPr id="29831" name="Group 135"/>
          <p:cNvGraphicFramePr>
            <a:graphicFrameLocks noGrp="1"/>
          </p:cNvGraphicFramePr>
          <p:nvPr>
            <p:ph type="tbl" idx="1"/>
          </p:nvPr>
        </p:nvGraphicFramePr>
        <p:xfrm>
          <a:off x="685800" y="2286000"/>
          <a:ext cx="7772400" cy="4328076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822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Gás ou mistura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Comportamento Químico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Aplicações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Argônio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Inerte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Quase todos os metais exceto o aço.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Hélio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Inerte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Al, Mg, Cu e suas ligas. Alta penetração.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Dióxido de carbono (Co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Oxidante (ativo)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Aços carbono e alguns aços baixa liga.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Argônio + 1 – 2% 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Liga oxidante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Aços inoxidáveis e algumas ligas de Cu.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Argônio + 20 – 50% Co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Liga oxidante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Aços inoxidáveis e algumas ligas de Cu.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Parâmetros De Soldagem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428736"/>
            <a:ext cx="4357718" cy="5000660"/>
          </a:xfrm>
        </p:spPr>
        <p:txBody>
          <a:bodyPr/>
          <a:lstStyle/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pt-BR" altLang="pt-BR" sz="1800" dirty="0" smtClean="0"/>
              <a:t>A qualidade do cordão de solda neste processo se deve a:</a:t>
            </a:r>
          </a:p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endParaRPr lang="pt-BR" altLang="pt-BR" sz="1800" dirty="0" smtClean="0"/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dirty="0" smtClean="0"/>
              <a:t>intensidade de corrente;</a:t>
            </a:r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dirty="0" smtClean="0"/>
              <a:t>tensão;</a:t>
            </a:r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dirty="0" smtClean="0"/>
              <a:t>comprimento do arco;</a:t>
            </a:r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dirty="0" smtClean="0"/>
              <a:t>velocidade de soldagem;</a:t>
            </a:r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b="1" dirty="0" err="1" smtClean="0"/>
              <a:t>stick</a:t>
            </a:r>
            <a:r>
              <a:rPr lang="pt-BR" altLang="pt-BR" sz="2400" b="1" dirty="0" smtClean="0"/>
              <a:t>-out;</a:t>
            </a:r>
            <a:endParaRPr lang="pt-BR" altLang="pt-BR" sz="2400" dirty="0" smtClean="0"/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dirty="0" smtClean="0"/>
              <a:t>gases de proteção;</a:t>
            </a:r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dirty="0" smtClean="0"/>
              <a:t>diâmetro do eletrodo;</a:t>
            </a:r>
          </a:p>
          <a:p>
            <a:pPr marL="274320" indent="-256032" algn="just" fontAlgn="auto">
              <a:lnSpc>
                <a:spcPct val="80000"/>
              </a:lnSpc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altLang="pt-BR" sz="2400" dirty="0" smtClean="0"/>
              <a:t>posição da tocha.</a:t>
            </a:r>
          </a:p>
        </p:txBody>
      </p:sp>
      <p:pic>
        <p:nvPicPr>
          <p:cNvPr id="23556" name="Picture 6" descr="F:\aulas\solda MIG\stick-ou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00306"/>
            <a:ext cx="5000628" cy="3071834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Parâmetros De Soldagem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1200"/>
            <a:ext cx="7104084" cy="3581400"/>
          </a:xfrm>
        </p:spPr>
        <p:txBody>
          <a:bodyPr/>
          <a:lstStyle/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endParaRPr lang="pt-BR" altLang="pt-BR" sz="2400" dirty="0" smtClean="0">
              <a:solidFill>
                <a:schemeClr val="hlink"/>
              </a:solidFill>
            </a:endParaRPr>
          </a:p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pt-BR" alt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pt-BR" altLang="pt-BR" dirty="0" smtClean="0"/>
              <a:t>Este item também tem muita importância na definição dos parâmetros de soldagem pois ele influencia a energia de soldagem, e portanto, na quantidade de calor cedida à peça.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28926" y="1714488"/>
            <a:ext cx="3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 b="1" dirty="0"/>
              <a:t>VELOCIDADE DE SOLDAGEM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sz="4000" dirty="0" smtClean="0"/>
              <a:t>Influências Do Sentido Da Soldagem</a:t>
            </a:r>
          </a:p>
        </p:txBody>
      </p:sp>
      <p:graphicFrame>
        <p:nvGraphicFramePr>
          <p:cNvPr id="34088" name="Group 296"/>
          <p:cNvGraphicFramePr>
            <a:graphicFrameLocks noGrp="1"/>
          </p:cNvGraphicFramePr>
          <p:nvPr>
            <p:ph type="tbl" idx="1"/>
          </p:nvPr>
        </p:nvGraphicFramePr>
        <p:xfrm>
          <a:off x="609600" y="1447800"/>
          <a:ext cx="7772400" cy="4780021"/>
        </p:xfrm>
        <a:graphic>
          <a:graphicData uri="http://schemas.openxmlformats.org/drawingml/2006/table">
            <a:tbl>
              <a:tblPr/>
              <a:tblGrid>
                <a:gridCol w="3481388"/>
                <a:gridCol w="1376362"/>
                <a:gridCol w="1538288"/>
                <a:gridCol w="1376362"/>
              </a:tblGrid>
              <a:tr h="36349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Sentido da soldagem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9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Posição da tocha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Empurrando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Vertical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Arrastando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Penetração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Rasa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Média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Mais profunda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Possibilidade de união em fendas mais abertas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Melhor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Média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Ruim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Estabilidade do arco voltaico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Ruim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Média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Melhor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Formação de  respingos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Maior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Média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Largura do cordão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Mais larga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Média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Mais estreita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7" name="Line 64"/>
          <p:cNvSpPr>
            <a:spLocks noChangeShapeType="1"/>
          </p:cNvSpPr>
          <p:nvPr/>
        </p:nvSpPr>
        <p:spPr bwMode="auto">
          <a:xfrm rot="10807958" flipH="1">
            <a:off x="685800" y="1600200"/>
            <a:ext cx="27432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5648" name="Picture 77" descr="F:\aulas\solda MIG\empurr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977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9" name="Picture 98" descr="F:\aulas\solda MIG\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828800"/>
            <a:ext cx="10207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0" name="Picture 100" descr="F:\aulas\solda MIG\arastan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828800"/>
            <a:ext cx="9969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1" name="Line 297"/>
          <p:cNvSpPr>
            <a:spLocks noChangeShapeType="1"/>
          </p:cNvSpPr>
          <p:nvPr/>
        </p:nvSpPr>
        <p:spPr bwMode="auto">
          <a:xfrm rot="10807958" flipH="1">
            <a:off x="5562600" y="1600200"/>
            <a:ext cx="27432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Modos De Transferência Metálica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428736"/>
            <a:ext cx="4429156" cy="4953014"/>
          </a:xfrm>
        </p:spPr>
        <p:txBody>
          <a:bodyPr>
            <a:normAutofit/>
          </a:bodyPr>
          <a:lstStyle/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Transferência por curto-circuito, normalmente usado para soldagem fora de posição ou na soldagem de chapas finas;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2800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Transferência Globular, tem um alto nível de respingos, sua utilização é limitada à posição plana;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2800" dirty="0" smtClean="0"/>
          </a:p>
        </p:txBody>
      </p:sp>
      <p:pic>
        <p:nvPicPr>
          <p:cNvPr id="26628" name="Picture 6" descr="F:\aulas\solda MIG\transferência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2071678"/>
            <a:ext cx="4333889" cy="3033722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Soldagem MIG / MAG</a:t>
            </a:r>
          </a:p>
        </p:txBody>
      </p:sp>
      <p:pic>
        <p:nvPicPr>
          <p:cNvPr id="11267" name="Picture 3" descr="F:\aulas\solda MIG\ilustração M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7291387" cy="4572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Modos De Transferência Metálica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74"/>
            <a:ext cx="4495800" cy="4521214"/>
          </a:xfrm>
        </p:spPr>
        <p:txBody>
          <a:bodyPr>
            <a:normAutofit/>
          </a:bodyPr>
          <a:lstStyle/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1800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Transferência por Spray  ou </a:t>
            </a:r>
            <a:r>
              <a:rPr lang="pt-BR" altLang="pt-BR" sz="2800" dirty="0" err="1" smtClean="0"/>
              <a:t>Aerosol</a:t>
            </a:r>
            <a:r>
              <a:rPr lang="pt-BR" altLang="pt-BR" sz="2800" dirty="0" smtClean="0"/>
              <a:t>, só ocorre para a mistura de certos gases, ocorrem poucos respingos;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2800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800" dirty="0" smtClean="0"/>
              <a:t>Transferência Controlada, é um tipo de transferência globular mais estável e uniforme.</a:t>
            </a:r>
          </a:p>
        </p:txBody>
      </p:sp>
      <p:pic>
        <p:nvPicPr>
          <p:cNvPr id="27652" name="Picture 6" descr="F:\aulas\solda MIG\transferência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143116"/>
            <a:ext cx="4431783" cy="3190884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Acessórios Descartáveis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428736"/>
            <a:ext cx="4935567" cy="4667264"/>
          </a:xfrm>
        </p:spPr>
        <p:txBody>
          <a:bodyPr>
            <a:normAutofit fontScale="92500" lnSpcReduction="10000"/>
          </a:bodyPr>
          <a:lstStyle/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1600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Tubo de contato (diversos diâmetros de acordo com o arame utilizado;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Difusor de gás.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dirty="0" smtClean="0"/>
          </a:p>
          <a:p>
            <a:pPr marL="274320" indent="-256032" algn="ctr"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pt-BR" b="1" dirty="0" smtClean="0"/>
              <a:t>O Tubo de contato não pode encostar na peça a ser soldada.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357694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305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0" y="1500174"/>
            <a:ext cx="8929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Acessórios Descartáveis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357298"/>
            <a:ext cx="4210080" cy="4738702"/>
          </a:xfrm>
        </p:spPr>
        <p:txBody>
          <a:bodyPr>
            <a:normAutofit/>
          </a:bodyPr>
          <a:lstStyle/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400" dirty="0" smtClean="0"/>
              <a:t>Espiral de aço para arame de ferrosos;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400" dirty="0" smtClean="0"/>
              <a:t>Espiral de nylon para arames de alumínio e outros.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pt-BR" sz="2400" dirty="0" smtClean="0"/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pt-BR" sz="2400" dirty="0" smtClean="0"/>
              <a:t>Outros elementos importantes são os roletes de tração, que devem ter o aperto adequado: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pt-BR" sz="2400" dirty="0" smtClean="0"/>
              <a:t>Exemplo 1: correto</a:t>
            </a:r>
          </a:p>
          <a:p>
            <a:pPr marL="27432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pt-BR" sz="2400" dirty="0" smtClean="0"/>
              <a:t>Exemplos 2, 3, 4: incorretos</a:t>
            </a:r>
          </a:p>
        </p:txBody>
      </p:sp>
      <p:pic>
        <p:nvPicPr>
          <p:cNvPr id="29700" name="Picture 9" descr="F:\aulas\solda MIG\conduít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810000" cy="827088"/>
          </a:xfr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9702" name="Picture 11" descr="F:\aulas\solda MIG\roletes de traçã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3876675" cy="17049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3636" y="785794"/>
            <a:ext cx="273684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Defeitos</a:t>
            </a:r>
            <a:endParaRPr lang="pt-BR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549103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389254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Defeitos</a:t>
            </a:r>
            <a:endParaRPr lang="pt-BR" dirty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52"/>
            <a:ext cx="5895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/>
              <a:t>Bibliografia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700213"/>
            <a:ext cx="7631113" cy="4114800"/>
          </a:xfrm>
        </p:spPr>
        <p:txBody>
          <a:bodyPr>
            <a:noAutofit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en-US" sz="1800" dirty="0"/>
              <a:t>ESAB MIG Welding Handbook – ESAB Welding &amp; Cutting Products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pt-BR" sz="1800" dirty="0"/>
              <a:t> COMPARAÇÃO ENTRE SOLDAGEM ROBOTIZADA COM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pt-BR" sz="1800" dirty="0"/>
              <a:t>ARAME SÓLIDO E “METAL CORED” - A OCORRÊNCIA DO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pt-BR" sz="1800" dirty="0"/>
              <a:t>“FINGER”, </a:t>
            </a:r>
            <a:r>
              <a:rPr lang="pt-BR" sz="1800" dirty="0" err="1"/>
              <a:t>Welerson</a:t>
            </a:r>
            <a:r>
              <a:rPr lang="pt-BR" sz="1800" dirty="0"/>
              <a:t> Reinaldo de Araújo, Dissertação de Mestrado,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pt-BR" sz="1800" dirty="0"/>
              <a:t>UFMG, </a:t>
            </a:r>
            <a:r>
              <a:rPr lang="pt-BR" sz="1800" dirty="0" err="1"/>
              <a:t>fev</a:t>
            </a:r>
            <a:r>
              <a:rPr lang="pt-BR" sz="1800" dirty="0"/>
              <a:t>/2004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nl-NL" sz="1800" dirty="0"/>
              <a:t> MIG/MAG Welding, Svetsaren, vol. 58, no 2, </a:t>
            </a:r>
            <a:r>
              <a:rPr lang="nl-NL" sz="1800" dirty="0" smtClean="0"/>
              <a:t>2003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pt-BR" sz="1800" dirty="0" smtClean="0"/>
              <a:t>www.infosolda.com.br</a:t>
            </a:r>
            <a:endParaRPr lang="pt-BR" sz="1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931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55650" y="2636838"/>
            <a:ext cx="2303463" cy="1108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6600" dirty="0">
                <a:solidFill>
                  <a:srgbClr val="FF0000"/>
                </a:solidFill>
              </a:rPr>
              <a:t>FIM 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b="1" dirty="0" smtClean="0"/>
              <a:t>Introdução</a:t>
            </a:r>
            <a:endParaRPr lang="pt-BR" altLang="pt-BR" dirty="0" smtClean="0"/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424863" cy="4321175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altLang="pt-BR" dirty="0" smtClean="0"/>
              <a:t>Na soldagem ao arco elétrico com gás de proteção (</a:t>
            </a:r>
            <a:r>
              <a:rPr lang="pt-BR" altLang="pt-BR" i="1" dirty="0" smtClean="0"/>
              <a:t>GMAW – </a:t>
            </a:r>
            <a:r>
              <a:rPr lang="pt-BR" altLang="pt-BR" i="1" dirty="0" err="1" smtClean="0"/>
              <a:t>Gas</a:t>
            </a:r>
            <a:r>
              <a:rPr lang="pt-BR" altLang="pt-BR" i="1" dirty="0" smtClean="0"/>
              <a:t> Metal </a:t>
            </a:r>
            <a:r>
              <a:rPr lang="pt-BR" altLang="pt-BR" i="1" dirty="0" err="1" smtClean="0"/>
              <a:t>Arc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Welding</a:t>
            </a:r>
            <a:r>
              <a:rPr lang="pt-BR" altLang="pt-BR" dirty="0" smtClean="0"/>
              <a:t>), também conhecida como </a:t>
            </a:r>
            <a:r>
              <a:rPr lang="pt-BR" altLang="pt-BR" i="1" dirty="0" smtClean="0"/>
              <a:t>soldagem MIG/MAG </a:t>
            </a:r>
            <a:r>
              <a:rPr lang="pt-BR" altLang="pt-BR" dirty="0" smtClean="0"/>
              <a:t>(</a:t>
            </a:r>
            <a:r>
              <a:rPr lang="pt-BR" altLang="pt-BR" i="1" dirty="0" smtClean="0"/>
              <a:t>MIG – Metal </a:t>
            </a:r>
            <a:r>
              <a:rPr lang="pt-BR" altLang="pt-BR" i="1" dirty="0" err="1" smtClean="0"/>
              <a:t>Inert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Gas</a:t>
            </a:r>
            <a:r>
              <a:rPr lang="pt-BR" altLang="pt-BR" i="1" dirty="0" smtClean="0"/>
              <a:t> </a:t>
            </a:r>
            <a:r>
              <a:rPr lang="pt-BR" altLang="pt-BR" dirty="0" smtClean="0"/>
              <a:t>e </a:t>
            </a:r>
            <a:r>
              <a:rPr lang="pt-BR" altLang="pt-BR" i="1" dirty="0" smtClean="0"/>
              <a:t>MAG – Metal Active </a:t>
            </a:r>
            <a:r>
              <a:rPr lang="pt-BR" altLang="pt-BR" i="1" dirty="0" err="1" smtClean="0"/>
              <a:t>Gas</a:t>
            </a:r>
            <a:r>
              <a:rPr lang="pt-BR" altLang="pt-BR" dirty="0" smtClean="0"/>
              <a:t>), um arco elétrico é estabelecido entre a peça e um consumível na forma de arame. </a:t>
            </a:r>
          </a:p>
          <a:p>
            <a:pPr marL="0" indent="0" algn="just" fontAlgn="auto">
              <a:spcAft>
                <a:spcPts val="0"/>
              </a:spcAft>
              <a:buFont typeface="Arial" charset="0"/>
              <a:buNone/>
              <a:defRPr/>
            </a:pPr>
            <a:endParaRPr lang="pt-BR" alt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b="1" dirty="0" smtClean="0"/>
              <a:t>Introdução</a:t>
            </a:r>
            <a:endParaRPr lang="pt-BR" altLang="pt-BR" dirty="0" smtClean="0"/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424863" cy="4321175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altLang="pt-BR" sz="2800" dirty="0" smtClean="0"/>
              <a:t>O arco funde continuamente o arame à medida que este é alimentado à poça de fusão. O metal de solda é protegido da atmosfera pelo fluxo de um gás (ou mistura de gases) inerte ou ativo. O conceito básico de </a:t>
            </a:r>
            <a:r>
              <a:rPr lang="pt-BR" altLang="pt-BR" sz="2800" i="1" dirty="0" smtClean="0"/>
              <a:t>GMAW </a:t>
            </a:r>
            <a:r>
              <a:rPr lang="pt-BR" altLang="pt-BR" sz="2800" dirty="0" smtClean="0"/>
              <a:t>foi introduzido nos idos de 1920, e tornado comercialmente viável após 1948. Inicialmente foi empregado com um gás de proteção inerte na soldagem do alumínio. Consequentemente termo </a:t>
            </a:r>
            <a:r>
              <a:rPr lang="pt-BR" altLang="pt-BR" sz="2800" i="1" dirty="0" smtClean="0"/>
              <a:t>soldagem MIG </a:t>
            </a:r>
            <a:r>
              <a:rPr lang="pt-BR" altLang="pt-BR" sz="2800" dirty="0" smtClean="0"/>
              <a:t>foi inicialmente aplicado e ainda é uma referência ao processo.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981200"/>
            <a:ext cx="7958166" cy="3200400"/>
          </a:xfrm>
        </p:spPr>
        <p:txBody>
          <a:bodyPr/>
          <a:lstStyle/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pt-BR" altLang="pt-BR" dirty="0" smtClean="0"/>
              <a:t>É um processo em que a união de peças metálicas é produzida pelo aquecimento destas com um arco elétrico estabelecido entre um eletrodo metálico </a:t>
            </a:r>
            <a:r>
              <a:rPr lang="pt-BR" altLang="pt-BR" dirty="0" err="1" smtClean="0"/>
              <a:t>nú</a:t>
            </a:r>
            <a:r>
              <a:rPr lang="pt-BR" altLang="pt-BR" dirty="0" smtClean="0"/>
              <a:t> consumível, e a peça de trabalho sendo protegidos por um gás inerte ou ativo.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Soldagem MIG / MAG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Soldagem MIG / MAG</a:t>
            </a:r>
          </a:p>
        </p:txBody>
      </p:sp>
      <p:sp>
        <p:nvSpPr>
          <p:cNvPr id="10246" name="Text Box 6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946275"/>
            <a:ext cx="4537075" cy="4040188"/>
          </a:xfrm>
        </p:spPr>
        <p:txBody>
          <a:bodyPr/>
          <a:lstStyle/>
          <a:p>
            <a:pPr marL="274320" indent="-256032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3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pt-BR" altLang="pt-BR" sz="2300" i="1" dirty="0" smtClean="0"/>
              <a:t>Este processo de solda é considerado </a:t>
            </a:r>
            <a:r>
              <a:rPr lang="pt-BR" altLang="pt-BR" sz="2300" b="1" i="1" dirty="0" err="1" smtClean="0"/>
              <a:t>semi-automático</a:t>
            </a:r>
            <a:r>
              <a:rPr lang="pt-BR" altLang="pt-BR" sz="2300" b="1" i="1" dirty="0" smtClean="0"/>
              <a:t>,  </a:t>
            </a:r>
            <a:r>
              <a:rPr lang="pt-BR" altLang="pt-BR" sz="2300" i="1" dirty="0" smtClean="0"/>
              <a:t>por ser alimentado mecanicamente por um motor, enquanto o soldador é responsável pela condução da tocha (avanço e distância até a peça) além de estabelecer e encerrar o arco de soldagem.</a:t>
            </a:r>
          </a:p>
        </p:txBody>
      </p:sp>
      <p:pic>
        <p:nvPicPr>
          <p:cNvPr id="14340" name="Picture 10" descr="F:\aulas\solda MIG\o process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899" y="3284538"/>
            <a:ext cx="4174877" cy="2216164"/>
          </a:xfrm>
          <a:noFill/>
          <a:ln w="38100">
            <a:noFill/>
            <a:miter lim="800000"/>
            <a:headEnd/>
            <a:tailEnd/>
          </a:ln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4914900" y="2611438"/>
            <a:ext cx="2523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i="1" dirty="0"/>
              <a:t>ESQUEMA DO PROCESSO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28736"/>
            <a:ext cx="7319984" cy="4144977"/>
          </a:xfrm>
        </p:spPr>
        <p:txBody>
          <a:bodyPr>
            <a:noAutofit/>
          </a:bodyPr>
          <a:lstStyle/>
          <a:p>
            <a:pPr marL="274320" indent="-25603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Alta taxa de deposição;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Alto fator de trabalho do soldador;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Grande versatilidade quanto ao tipo de material e espessuras aplicáveis;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Não existência de fluxos de soldagem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Ausência de operações de remoção de escória 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dirty="0" smtClean="0"/>
              <a:t>Exigência de menor habilidade do soldador, quando se compara à soldagem de eletrodos revestidos.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Vantagens MIG /MAG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7013" cy="4114800"/>
          </a:xfrm>
        </p:spPr>
        <p:txBody>
          <a:bodyPr/>
          <a:lstStyle/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pt-BR" altLang="pt-BR" dirty="0" smtClean="0"/>
              <a:t>Ao trabalharmos com este processo de solda utilizamos como consumíveis:</a:t>
            </a:r>
          </a:p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endParaRPr lang="pt-BR" altLang="pt-BR" dirty="0" smtClean="0"/>
          </a:p>
          <a:p>
            <a:pPr marL="274320" indent="-256032" algn="just" fontAlgn="auto">
              <a:spcAft>
                <a:spcPts val="0"/>
              </a:spcAft>
              <a:defRPr/>
            </a:pPr>
            <a:r>
              <a:rPr lang="pt-BR" altLang="pt-BR" dirty="0" smtClean="0"/>
              <a:t>Arame de solda (diversas bitolas);</a:t>
            </a:r>
          </a:p>
          <a:p>
            <a:pPr marL="274320" indent="-256032" algn="just" fontAlgn="auto">
              <a:spcAft>
                <a:spcPts val="0"/>
              </a:spcAft>
              <a:defRPr/>
            </a:pPr>
            <a:r>
              <a:rPr lang="pt-BR" altLang="pt-BR" dirty="0" smtClean="0"/>
              <a:t>Gás para proteção do cordão de solda (diversas formulações possíveis);</a:t>
            </a:r>
          </a:p>
          <a:p>
            <a:pPr marL="274320" indent="-256032" algn="just" fontAlgn="auto">
              <a:spcAft>
                <a:spcPts val="0"/>
              </a:spcAft>
              <a:buFontTx/>
              <a:buNone/>
              <a:defRPr/>
            </a:pPr>
            <a:endParaRPr lang="pt-BR" altLang="pt-BR" sz="2800" dirty="0" smtClean="0">
              <a:solidFill>
                <a:schemeClr val="accent2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dirty="0" smtClean="0"/>
              <a:t>Consumíveis MIG / MAG</a:t>
            </a:r>
          </a:p>
        </p:txBody>
      </p:sp>
      <p:pic>
        <p:nvPicPr>
          <p:cNvPr id="17412" name="Picture 7" descr="F:\aulas\solda MIG\o ar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71546"/>
            <a:ext cx="6643734" cy="560158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1387</Words>
  <Application>Microsoft Office PowerPoint</Application>
  <PresentationFormat>Apresentação na tela (4:3)</PresentationFormat>
  <Paragraphs>204</Paragraphs>
  <Slides>27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Soldagem MIG / MAG</vt:lpstr>
      <vt:lpstr>Soldagem MIG / MAG</vt:lpstr>
      <vt:lpstr>Introdução</vt:lpstr>
      <vt:lpstr>Introdução</vt:lpstr>
      <vt:lpstr>Soldagem MIG / MAG</vt:lpstr>
      <vt:lpstr>Soldagem MIG / MAG</vt:lpstr>
      <vt:lpstr>Vantagens MIG /MAG</vt:lpstr>
      <vt:lpstr>Consumíveis MIG / MAG</vt:lpstr>
      <vt:lpstr>Consumíveis MIG / MAG</vt:lpstr>
      <vt:lpstr>Consumíveis MIG / MAG</vt:lpstr>
      <vt:lpstr>Consumíveis MIG / MAG</vt:lpstr>
      <vt:lpstr>Consumíveis MIG / MAG</vt:lpstr>
      <vt:lpstr>Consumíveis MIG / MAG</vt:lpstr>
      <vt:lpstr>Consumíveis MIG / MAG</vt:lpstr>
      <vt:lpstr>Consumíveis MIG / MAG</vt:lpstr>
      <vt:lpstr>Parâmetros De Soldagem</vt:lpstr>
      <vt:lpstr>Parâmetros De Soldagem</vt:lpstr>
      <vt:lpstr>Influências Do Sentido Da Soldagem</vt:lpstr>
      <vt:lpstr>Modos De Transferência Metálica</vt:lpstr>
      <vt:lpstr>Modos De Transferência Metálica</vt:lpstr>
      <vt:lpstr>Acessórios Descartáveis</vt:lpstr>
      <vt:lpstr>Slide 22</vt:lpstr>
      <vt:lpstr>Acessórios Descartáveis</vt:lpstr>
      <vt:lpstr>Defeitos</vt:lpstr>
      <vt:lpstr>Defeitos</vt:lpstr>
      <vt:lpstr>Bibliografia</vt:lpstr>
      <vt:lpstr>Slide 27</vt:lpstr>
    </vt:vector>
  </TitlesOfParts>
  <Company>Campus Sapucaia do 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Soldagem  Vinícius Martins</dc:title>
  <dc:creator>IF Sul-rio-grandense</dc:creator>
  <cp:lastModifiedBy>Usuario</cp:lastModifiedBy>
  <cp:revision>14</cp:revision>
  <dcterms:created xsi:type="dcterms:W3CDTF">2013-08-05T22:05:48Z</dcterms:created>
  <dcterms:modified xsi:type="dcterms:W3CDTF">2013-10-16T01:20:48Z</dcterms:modified>
</cp:coreProperties>
</file>