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9360"/>
            <a:ext cx="9143640" cy="6838560"/>
          </a:xfrm>
          <a:prstGeom prst="rect">
            <a:avLst/>
          </a:prstGeom>
        </p:spPr>
      </p:pic>
      <p:sp>
        <p:nvSpPr>
          <p:cNvPr id="6" name="CustomShape 1"/>
          <p:cNvSpPr/>
          <p:nvPr/>
        </p:nvSpPr>
        <p:spPr>
          <a:xfrm>
            <a:off x="8153280" y="6248520"/>
            <a:ext cx="609120" cy="228240"/>
          </a:xfrm>
          <a:prstGeom prst="rect">
            <a:avLst/>
          </a:prstGeom>
        </p:spPr>
        <p:txBody>
          <a:bodyPr lIns="90360" tIns="44280" rIns="90360" bIns="44280"/>
          <a:lstStyle/>
          <a:p>
            <a:pPr algn="r"/>
            <a:fld id="{E1814141-11B1-4191-8191-7101D1F101C1}" type="slidenum">
              <a:rPr lang="pt-BR" sz="1400" b="1">
                <a:solidFill>
                  <a:srgbClr val="003366"/>
                </a:solidFill>
                <a:latin typeface="Times New Roman"/>
              </a:rPr>
              <a:pPr algn="r"/>
              <a:t>‹nº›</a:t>
            </a:fld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457200" y="957240"/>
            <a:ext cx="8276760" cy="71892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pt-BR" sz="3200" b="1">
                <a:solidFill>
                  <a:srgbClr val="519A1A"/>
                </a:solidFill>
                <a:latin typeface="Arial"/>
              </a:rPr>
              <a:t>Clique para editar o formato do texto do títuloClique para editar o estilo do título mestre</a:t>
            </a:r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85640" y="1773360"/>
            <a:ext cx="8276760" cy="431748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pt-BR">
                <a:solidFill>
                  <a:srgbClr val="003366"/>
                </a:solidFill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pt-BR">
                <a:solidFill>
                  <a:srgbClr val="003366"/>
                </a:solidFill>
                <a:latin typeface="Arial"/>
              </a:rPr>
              <a:t>2.º Nível da estrutura de tópicos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pt-BR">
                <a:solidFill>
                  <a:srgbClr val="003366"/>
                </a:solidFill>
                <a:latin typeface="Arial"/>
              </a:rPr>
              <a:t>3.º Nível da estrutura de tópicos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pt-BR">
                <a:solidFill>
                  <a:srgbClr val="003366"/>
                </a:solidFill>
                <a:latin typeface="Arial"/>
              </a:rPr>
              <a:t>4.º Nível da estrutura de tópicos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pt-BR">
                <a:solidFill>
                  <a:srgbClr val="003366"/>
                </a:solidFill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>
                <a:solidFill>
                  <a:srgbClr val="003366"/>
                </a:solidFill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>
                <a:solidFill>
                  <a:srgbClr val="003366"/>
                </a:solidFill>
                <a:latin typeface="Arial"/>
              </a:rPr>
              <a:t>7.º Nível da estrutura de tópicos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pt-BR">
                <a:solidFill>
                  <a:srgbClr val="003366"/>
                </a:solidFill>
                <a:latin typeface="Arial"/>
              </a:rPr>
              <a:t>8.º Nível da estrutura de tópicos</a:t>
            </a:r>
            <a:endParaRPr/>
          </a:p>
          <a:p>
            <a:r>
              <a:rPr lang="pt-BR">
                <a:solidFill>
                  <a:srgbClr val="003366"/>
                </a:solidFill>
                <a:latin typeface="Arial"/>
              </a:rPr>
              <a:t>9.º Nível da estrutura de tópicosClique para editar os estilos do texto mestre</a:t>
            </a:r>
            <a:endParaRPr/>
          </a:p>
          <a:p>
            <a:pPr algn="just"/>
            <a:r>
              <a:rPr lang="pt-BR">
                <a:solidFill>
                  <a:srgbClr val="003366"/>
                </a:solidFill>
                <a:latin typeface="Arial"/>
              </a:rPr>
              <a:t>Segundo nível</a:t>
            </a:r>
            <a:endParaRPr/>
          </a:p>
          <a:p>
            <a:pPr algn="just"/>
            <a:r>
              <a:rPr lang="pt-BR">
                <a:solidFill>
                  <a:srgbClr val="003366"/>
                </a:solidFill>
                <a:latin typeface="Arial"/>
              </a:rPr>
              <a:t>Terceiro nível</a:t>
            </a:r>
            <a:endParaRPr/>
          </a:p>
          <a:p>
            <a:pPr algn="just"/>
            <a:r>
              <a:rPr lang="pt-BR">
                <a:solidFill>
                  <a:srgbClr val="003366"/>
                </a:solidFill>
                <a:latin typeface="Arial"/>
              </a:rPr>
              <a:t>Quarto nível</a:t>
            </a:r>
            <a:endParaRPr/>
          </a:p>
          <a:p>
            <a:pPr algn="just"/>
            <a:r>
              <a:rPr lang="pt-BR">
                <a:solidFill>
                  <a:srgbClr val="003366"/>
                </a:solidFill>
                <a:latin typeface="Arial"/>
              </a:rPr>
              <a:t>Quinto nível</a:t>
            </a:r>
            <a:endParaRPr/>
          </a:p>
        </p:txBody>
      </p:sp>
      <p:sp>
        <p:nvSpPr>
          <p:cNvPr id="4" name="TextShape 4"/>
          <p:cNvSpPr txBox="1"/>
          <p:nvPr/>
        </p:nvSpPr>
        <p:spPr>
          <a:xfrm>
            <a:off x="3124080" y="6154560"/>
            <a:ext cx="2896920" cy="474480"/>
          </a:xfrm>
          <a:prstGeom prst="rect">
            <a:avLst/>
          </a:prstGeom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928800" y="1857240"/>
            <a:ext cx="7643520" cy="760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4400">
                <a:solidFill>
                  <a:srgbClr val="000000"/>
                </a:solidFill>
                <a:latin typeface="Arial"/>
              </a:rPr>
              <a:t>SOLDAGEM SUBAQUÁTICA</a:t>
            </a:r>
            <a:endParaRPr/>
          </a:p>
        </p:txBody>
      </p:sp>
      <p:sp>
        <p:nvSpPr>
          <p:cNvPr id="6" name="CustomShape 2"/>
          <p:cNvSpPr/>
          <p:nvPr/>
        </p:nvSpPr>
        <p:spPr>
          <a:xfrm>
            <a:off x="1357200" y="4071960"/>
            <a:ext cx="6171840" cy="941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pt-BR" sz="4000">
                <a:solidFill>
                  <a:srgbClr val="000000"/>
                </a:solidFill>
                <a:latin typeface="Arial"/>
              </a:rPr>
              <a:t>Vinicius Martins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Shape 1"/>
          <p:cNvSpPr txBox="1"/>
          <p:nvPr/>
        </p:nvSpPr>
        <p:spPr>
          <a:xfrm>
            <a:off x="428760" y="2061000"/>
            <a:ext cx="8103600" cy="3744000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</p:txBody>
      </p:sp>
      <p:sp>
        <p:nvSpPr>
          <p:cNvPr id="31" name="CustomShape 2"/>
          <p:cNvSpPr/>
          <p:nvPr/>
        </p:nvSpPr>
        <p:spPr>
          <a:xfrm>
            <a:off x="581040" y="1772640"/>
            <a:ext cx="8103600" cy="374400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buSzPct val="75000"/>
              <a:buFont typeface="Wingdings"/>
              <a:buChar char="l"/>
            </a:pPr>
            <a:r>
              <a:rPr lang="pt-BR" sz="2400" dirty="0">
                <a:solidFill>
                  <a:srgbClr val="000000"/>
                </a:solidFill>
                <a:latin typeface="Arial"/>
              </a:rPr>
              <a:t>O cordão corre reto, sem oscilações, até o fim do filete, ou o consumo total do eletrodo. Pressão constante contra a peça é mantida. Para cada 10” de eletrodo consumido, aproximadamente 8” de metal de solda é depositado.</a:t>
            </a:r>
            <a:endParaRPr dirty="0"/>
          </a:p>
          <a:p>
            <a:endParaRPr dirty="0"/>
          </a:p>
          <a:p>
            <a:pPr algn="just">
              <a:lnSpc>
                <a:spcPct val="100000"/>
              </a:lnSpc>
              <a:buSzPct val="75000"/>
              <a:buFont typeface="Wingdings"/>
              <a:buChar char="l"/>
            </a:pPr>
            <a:r>
              <a:rPr lang="pt-BR" sz="2400" dirty="0">
                <a:solidFill>
                  <a:srgbClr val="000000"/>
                </a:solidFill>
                <a:latin typeface="Arial"/>
              </a:rPr>
              <a:t>As bolhas geradas durante a soldagem interferem na visibilidade. Na solda horizontal, esta interferência poderá ser diminuída deslocando o cordão a frente do soldador. </a:t>
            </a:r>
            <a:endParaRPr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stomShape 1"/>
          <p:cNvSpPr/>
          <p:nvPr/>
        </p:nvSpPr>
        <p:spPr>
          <a:xfrm>
            <a:off x="467640" y="1260720"/>
            <a:ext cx="763236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3200" dirty="0">
                <a:solidFill>
                  <a:srgbClr val="001933"/>
                </a:solidFill>
                <a:latin typeface="Arial"/>
              </a:rPr>
              <a:t>Solda vertical e sobrecabeça</a:t>
            </a:r>
            <a:endParaRPr dirty="0"/>
          </a:p>
        </p:txBody>
      </p:sp>
      <p:sp>
        <p:nvSpPr>
          <p:cNvPr id="33" name="TextShape 2"/>
          <p:cNvSpPr txBox="1"/>
          <p:nvPr/>
        </p:nvSpPr>
        <p:spPr>
          <a:xfrm>
            <a:off x="428760" y="2061000"/>
            <a:ext cx="8103600" cy="3744000"/>
          </a:xfrm>
          <a:prstGeom prst="rect">
            <a:avLst/>
          </a:prstGeom>
        </p:spPr>
        <p:txBody>
          <a:bodyPr/>
          <a:lstStyle/>
          <a:p>
            <a:r>
              <a:rPr lang="pt-BR" dirty="0">
                <a:solidFill>
                  <a:srgbClr val="003366"/>
                </a:solidFill>
                <a:latin typeface="Arial"/>
              </a:rPr>
              <a:t> A mesma técnica para filetes horizontais é utilizada para filetes verticais.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Provavelmente se encontre problemas de mordeduras e convexidade, quando obtido boa penetração e fusão.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Mantendo um ângulo de 35° a 55° entre o eletrodo e a linha de solda e velocidade lenta e constante no progresso da solda, tenderá a reduzir a incidência de mordeduras e convexidade. 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stomShape 1"/>
          <p:cNvSpPr/>
          <p:nvPr/>
        </p:nvSpPr>
        <p:spPr>
          <a:xfrm>
            <a:off x="467640" y="1260720"/>
            <a:ext cx="763236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3200">
                <a:solidFill>
                  <a:srgbClr val="001933"/>
                </a:solidFill>
                <a:latin typeface="Arial"/>
              </a:rPr>
              <a:t>Segurança</a:t>
            </a:r>
            <a:endParaRPr/>
          </a:p>
        </p:txBody>
      </p:sp>
      <p:sp>
        <p:nvSpPr>
          <p:cNvPr id="35" name="TextShape 2"/>
          <p:cNvSpPr txBox="1"/>
          <p:nvPr/>
        </p:nvSpPr>
        <p:spPr>
          <a:xfrm>
            <a:off x="428760" y="2061000"/>
            <a:ext cx="8103600" cy="3744000"/>
          </a:xfrm>
          <a:prstGeom prst="rect">
            <a:avLst/>
          </a:prstGeom>
        </p:spPr>
        <p:txBody>
          <a:bodyPr/>
          <a:lstStyle/>
          <a:p>
            <a:r>
              <a:rPr lang="pt-BR" dirty="0">
                <a:solidFill>
                  <a:srgbClr val="003366"/>
                </a:solidFill>
                <a:latin typeface="Arial"/>
              </a:rPr>
              <a:t>A proteção do mergulhador do contato com a corrente elétrica é fundamental</a:t>
            </a:r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Possibilidade de explosão resultante do acúmulo de gás hidrogênio. As bolhas geradas na solda subaquáticas tem aproximadamente 70% de hidrogênio.</a:t>
            </a:r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Compartimentos fechados, ou cantos que poderão acumular gás hidrogênio devem ser providos de meios de ventilação positiva.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37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38" name="TextShape 3"/>
          <p:cNvSpPr txBox="1"/>
          <p:nvPr/>
        </p:nvSpPr>
        <p:spPr>
          <a:xfrm>
            <a:off x="357120" y="3000240"/>
            <a:ext cx="8276760" cy="92844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pt-BR" sz="3200">
                <a:solidFill>
                  <a:srgbClr val="003366"/>
                </a:solidFill>
                <a:latin typeface="Arial"/>
              </a:rPr>
              <a:t>OBRIGADO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467640" y="1260720"/>
            <a:ext cx="763236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3200">
                <a:solidFill>
                  <a:srgbClr val="001933"/>
                </a:solidFill>
                <a:latin typeface="Arial"/>
              </a:rPr>
              <a:t>Aplicações</a:t>
            </a:r>
            <a:endParaRPr/>
          </a:p>
        </p:txBody>
      </p:sp>
      <p:sp>
        <p:nvSpPr>
          <p:cNvPr id="8" name="TextShape 2"/>
          <p:cNvSpPr txBox="1"/>
          <p:nvPr/>
        </p:nvSpPr>
        <p:spPr>
          <a:xfrm>
            <a:off x="428760" y="2133000"/>
            <a:ext cx="8103600" cy="3816000"/>
          </a:xfrm>
          <a:prstGeom prst="rect">
            <a:avLst/>
          </a:prstGeom>
        </p:spPr>
        <p:txBody>
          <a:bodyPr/>
          <a:lstStyle/>
          <a:p>
            <a:endParaRPr sz="2400" dirty="0"/>
          </a:p>
          <a:p>
            <a:r>
              <a:rPr lang="pt-BR" sz="2400" dirty="0">
                <a:solidFill>
                  <a:srgbClr val="003366"/>
                </a:solidFill>
                <a:latin typeface="Arial"/>
              </a:rPr>
              <a:t>Utilizada por empresas de mergulho e recuperações</a:t>
            </a:r>
            <a:endParaRPr sz="2400" dirty="0"/>
          </a:p>
          <a:p>
            <a:endParaRPr sz="2400" dirty="0"/>
          </a:p>
          <a:p>
            <a:r>
              <a:rPr lang="pt-BR" sz="2400" dirty="0">
                <a:solidFill>
                  <a:srgbClr val="003366"/>
                </a:solidFill>
                <a:latin typeface="Arial"/>
              </a:rPr>
              <a:t> Reparos </a:t>
            </a:r>
            <a:r>
              <a:rPr lang="pt-BR" sz="2400" dirty="0" err="1">
                <a:solidFill>
                  <a:srgbClr val="003366"/>
                </a:solidFill>
                <a:latin typeface="Arial"/>
              </a:rPr>
              <a:t>emergênciais</a:t>
            </a:r>
            <a:r>
              <a:rPr lang="pt-BR" sz="2400" dirty="0">
                <a:solidFill>
                  <a:srgbClr val="003366"/>
                </a:solidFill>
                <a:latin typeface="Arial"/>
              </a:rPr>
              <a:t> em navios</a:t>
            </a:r>
            <a:endParaRPr sz="2400" dirty="0"/>
          </a:p>
          <a:p>
            <a:endParaRPr sz="2400" dirty="0"/>
          </a:p>
          <a:p>
            <a:r>
              <a:rPr lang="pt-BR" sz="2400" dirty="0">
                <a:solidFill>
                  <a:srgbClr val="003366"/>
                </a:solidFill>
                <a:latin typeface="Arial"/>
              </a:rPr>
              <a:t>Construção e manutenção de equipamentos de perfuração de gás e petróleo.</a:t>
            </a:r>
            <a:endParaRPr sz="2400"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20" y="1785960"/>
            <a:ext cx="3857400" cy="3428640"/>
          </a:xfrm>
          <a:prstGeom prst="rect">
            <a:avLst/>
          </a:prstGeom>
        </p:spPr>
      </p:pic>
      <p:pic>
        <p:nvPicPr>
          <p:cNvPr id="10" name="Imagem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4000" y="1643040"/>
            <a:ext cx="4859640" cy="3233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2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3" name="TextShape 3"/>
          <p:cNvSpPr txBox="1"/>
          <p:nvPr/>
        </p:nvSpPr>
        <p:spPr>
          <a:xfrm>
            <a:off x="428760" y="1268640"/>
            <a:ext cx="8103600" cy="4680000"/>
          </a:xfrm>
          <a:prstGeom prst="rect">
            <a:avLst/>
          </a:prstGeom>
        </p:spPr>
        <p:txBody>
          <a:bodyPr/>
          <a:lstStyle/>
          <a:p>
            <a:r>
              <a:rPr lang="pt-BR" sz="2400" dirty="0">
                <a:solidFill>
                  <a:srgbClr val="003366"/>
                </a:solidFill>
              </a:rPr>
              <a:t>Em alguns casos é o único meio prático de executar uniões ou reparos em equipamentos de perfuração de petróleo e gás, e também em casos de emergência para vasos navais.</a:t>
            </a:r>
            <a:endParaRPr sz="2400" dirty="0"/>
          </a:p>
          <a:p>
            <a:endParaRPr sz="2400" dirty="0"/>
          </a:p>
          <a:p>
            <a:r>
              <a:rPr lang="pt-BR" sz="2400" dirty="0">
                <a:solidFill>
                  <a:srgbClr val="003366"/>
                </a:solidFill>
              </a:rPr>
              <a:t>Reparos subaquáticos são realizados em navios e barcaças, e estes operam por um ano ou mais, até a realização das inspeções dos reparos nas docas.</a:t>
            </a:r>
            <a:endParaRPr sz="2400" dirty="0"/>
          </a:p>
          <a:p>
            <a:endParaRPr sz="2400" dirty="0"/>
          </a:p>
          <a:p>
            <a:r>
              <a:rPr lang="pt-BR" sz="2400" dirty="0">
                <a:solidFill>
                  <a:srgbClr val="003366"/>
                </a:solidFill>
              </a:rPr>
              <a:t>Possui alto custo, mas é um método prático para a realização de determinadas construções e para fins de manutenção.</a:t>
            </a:r>
            <a:endParaRPr sz="2400" dirty="0"/>
          </a:p>
          <a:p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5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6" name="TextShape 3"/>
          <p:cNvSpPr txBox="1"/>
          <p:nvPr/>
        </p:nvSpPr>
        <p:spPr>
          <a:xfrm>
            <a:off x="428760" y="2205000"/>
            <a:ext cx="8103600" cy="3744000"/>
          </a:xfrm>
          <a:prstGeom prst="rect">
            <a:avLst/>
          </a:prstGeom>
        </p:spPr>
        <p:txBody>
          <a:bodyPr/>
          <a:lstStyle/>
          <a:p>
            <a:r>
              <a:rPr lang="pt-BR" dirty="0">
                <a:solidFill>
                  <a:srgbClr val="003366"/>
                </a:solidFill>
                <a:latin typeface="Arial"/>
              </a:rPr>
              <a:t>80% ou mais da resistência de soldas similares executadas ao ar livre.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Ductilidade é normalmente de 50%. </a:t>
            </a:r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	</a:t>
            </a:r>
            <a:r>
              <a:rPr lang="pt-BR" dirty="0" err="1">
                <a:solidFill>
                  <a:srgbClr val="003366"/>
                </a:solidFill>
                <a:latin typeface="Arial"/>
              </a:rPr>
              <a:t>Adiminuição</a:t>
            </a:r>
            <a:r>
              <a:rPr lang="pt-BR" dirty="0">
                <a:solidFill>
                  <a:srgbClr val="003366"/>
                </a:solidFill>
                <a:latin typeface="Arial"/>
              </a:rPr>
              <a:t> na ductilidade é explicada pelo endurecimento resultante do drástico resfriamento causado pelo meio aquático.</a:t>
            </a:r>
            <a:endParaRPr dirty="0"/>
          </a:p>
          <a:p>
            <a:endParaRPr dirty="0"/>
          </a:p>
        </p:txBody>
      </p:sp>
      <p:sp>
        <p:nvSpPr>
          <p:cNvPr id="17" name="CustomShape 4"/>
          <p:cNvSpPr/>
          <p:nvPr/>
        </p:nvSpPr>
        <p:spPr>
          <a:xfrm>
            <a:off x="467640" y="1260720"/>
            <a:ext cx="763236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3200">
                <a:solidFill>
                  <a:srgbClr val="001933"/>
                </a:solidFill>
                <a:latin typeface="Arial"/>
              </a:rPr>
              <a:t>Resistência da solda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9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20" name="TextShape 3"/>
          <p:cNvSpPr txBox="1"/>
          <p:nvPr/>
        </p:nvSpPr>
        <p:spPr>
          <a:xfrm>
            <a:off x="428760" y="2205000"/>
            <a:ext cx="8103600" cy="3744000"/>
          </a:xfrm>
          <a:prstGeom prst="rect">
            <a:avLst/>
          </a:prstGeom>
        </p:spPr>
        <p:txBody>
          <a:bodyPr/>
          <a:lstStyle/>
          <a:p>
            <a:r>
              <a:rPr lang="pt-BR" dirty="0">
                <a:solidFill>
                  <a:srgbClr val="003366"/>
                </a:solidFill>
                <a:latin typeface="Arial"/>
              </a:rPr>
              <a:t>Equipamento de mergulho completo, capacete equipado com protetor facial articulado e </a:t>
            </a:r>
            <a:r>
              <a:rPr lang="pt-BR" dirty="0" smtClean="0">
                <a:solidFill>
                  <a:srgbClr val="003366"/>
                </a:solidFill>
                <a:latin typeface="Arial"/>
              </a:rPr>
              <a:t>óculos </a:t>
            </a:r>
            <a:r>
              <a:rPr lang="pt-BR" dirty="0">
                <a:solidFill>
                  <a:srgbClr val="003366"/>
                </a:solidFill>
                <a:latin typeface="Arial"/>
              </a:rPr>
              <a:t>de solda com filtro.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Os eletrodos devem ser impermeabilizados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Os porta eletrodos para soldagem subaquáticas devem ser isolados e permitir a fácil troca dos mesmos</a:t>
            </a:r>
            <a:endParaRPr dirty="0"/>
          </a:p>
          <a:p>
            <a:endParaRPr dirty="0"/>
          </a:p>
        </p:txBody>
      </p:sp>
      <p:sp>
        <p:nvSpPr>
          <p:cNvPr id="21" name="CustomShape 4"/>
          <p:cNvSpPr/>
          <p:nvPr/>
        </p:nvSpPr>
        <p:spPr>
          <a:xfrm>
            <a:off x="467640" y="1260720"/>
            <a:ext cx="763236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3200">
                <a:solidFill>
                  <a:srgbClr val="001933"/>
                </a:solidFill>
                <a:latin typeface="Arial"/>
              </a:rPr>
              <a:t>Equipamento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23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24" name="CustomShape 3"/>
          <p:cNvSpPr/>
          <p:nvPr/>
        </p:nvSpPr>
        <p:spPr>
          <a:xfrm>
            <a:off x="467640" y="1260720"/>
            <a:ext cx="763236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3200">
                <a:solidFill>
                  <a:srgbClr val="001933"/>
                </a:solidFill>
                <a:latin typeface="Arial"/>
              </a:rPr>
              <a:t>Preparação da solda</a:t>
            </a:r>
            <a:endParaRPr/>
          </a:p>
        </p:txBody>
      </p:sp>
      <p:sp>
        <p:nvSpPr>
          <p:cNvPr id="25" name="TextShape 4"/>
          <p:cNvSpPr txBox="1"/>
          <p:nvPr/>
        </p:nvSpPr>
        <p:spPr>
          <a:xfrm>
            <a:off x="428760" y="2061000"/>
            <a:ext cx="8103600" cy="3744000"/>
          </a:xfrm>
          <a:prstGeom prst="rect">
            <a:avLst/>
          </a:prstGeom>
        </p:spPr>
        <p:txBody>
          <a:bodyPr/>
          <a:lstStyle/>
          <a:p>
            <a:r>
              <a:rPr lang="pt-BR" dirty="0">
                <a:solidFill>
                  <a:srgbClr val="003366"/>
                </a:solidFill>
                <a:latin typeface="Arial"/>
              </a:rPr>
              <a:t>Uma solda de qualidade não pode ser feita sobre tinta, ferrugem ou organismos marinhos.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O raspador, a escova de aço e o picão devem ser vigorosamente aplicados.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Uma plataforma firme para o mergulhador é desejável. Em águas revoltas, quando o trabalho não puder esperar bom tempo, esta alternativa será tomada unindo a plataforma à peça que será soldada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ustomShape 1"/>
          <p:cNvSpPr/>
          <p:nvPr/>
        </p:nvSpPr>
        <p:spPr>
          <a:xfrm>
            <a:off x="467640" y="1260720"/>
            <a:ext cx="763236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3200">
                <a:solidFill>
                  <a:srgbClr val="001933"/>
                </a:solidFill>
                <a:latin typeface="Arial"/>
              </a:rPr>
              <a:t>Solda horizontal</a:t>
            </a:r>
            <a:endParaRPr/>
          </a:p>
        </p:txBody>
      </p:sp>
      <p:sp>
        <p:nvSpPr>
          <p:cNvPr id="29" name="TextShape 2"/>
          <p:cNvSpPr txBox="1"/>
          <p:nvPr/>
        </p:nvSpPr>
        <p:spPr>
          <a:xfrm>
            <a:off x="428760" y="2061000"/>
            <a:ext cx="8103600" cy="3744000"/>
          </a:xfrm>
          <a:prstGeom prst="rect">
            <a:avLst/>
          </a:prstGeom>
        </p:spPr>
        <p:txBody>
          <a:bodyPr/>
          <a:lstStyle/>
          <a:p>
            <a:r>
              <a:rPr lang="pt-BR" dirty="0">
                <a:solidFill>
                  <a:srgbClr val="003366"/>
                </a:solidFill>
                <a:latin typeface="Arial"/>
              </a:rPr>
              <a:t>O mergulhador posiciona o eletrodo contra a junta em um ângulo de 15° a 45°.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O arco deverá abrir quando a chave é fechada.</a:t>
            </a:r>
            <a:endParaRPr dirty="0"/>
          </a:p>
          <a:p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O arco não é mantido da mesma forma que na solda ao ar livre. O ângulo inicial, é mantido no decorrer do cordão. </a:t>
            </a:r>
            <a:endParaRPr dirty="0"/>
          </a:p>
          <a:p>
            <a:r>
              <a:rPr lang="pt-BR" dirty="0">
                <a:solidFill>
                  <a:srgbClr val="003366"/>
                </a:solidFill>
                <a:latin typeface="Arial"/>
              </a:rPr>
              <a:t>.</a:t>
            </a:r>
            <a:endParaRPr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498</Words>
  <Application>Microsoft Office PowerPoint</Application>
  <PresentationFormat>Apresentação na tela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Usuario</cp:lastModifiedBy>
  <cp:revision>22</cp:revision>
  <dcterms:modified xsi:type="dcterms:W3CDTF">2014-07-05T00:18:08Z</dcterms:modified>
</cp:coreProperties>
</file>