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6" r:id="rId12"/>
    <p:sldId id="267" r:id="rId13"/>
    <p:sldId id="275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D1D0D-9ECD-4F97-9D35-892BE97BFF68}" type="datetimeFigureOut">
              <a:rPr lang="pt-BR" smtClean="0"/>
              <a:t>04/07/2014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0117B-0655-42D6-AC7D-CFC08F6D67F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0117B-0655-42D6-AC7D-CFC08F6D67FC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FFFBD-DA5D-4648-8FE0-84386606606F}" type="datetimeFigureOut">
              <a:rPr lang="pt-BR" smtClean="0"/>
              <a:pPr/>
              <a:t>04/07/2014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85647-4126-4A7A-8D22-7FE28AF5F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Shape 1"/>
          <p:cNvSpPr txBox="1"/>
          <p:nvPr/>
        </p:nvSpPr>
        <p:spPr>
          <a:xfrm>
            <a:off x="685800" y="83664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 dirty="0">
                <a:latin typeface="Calibri"/>
              </a:rPr>
              <a:t>Soldagem </a:t>
            </a:r>
            <a:r>
              <a:rPr lang="pt-BR" sz="4400" dirty="0" err="1">
                <a:latin typeface="Calibri"/>
              </a:rPr>
              <a:t>Oxiacetilênica</a:t>
            </a:r>
            <a:r>
              <a:rPr lang="pt-BR" sz="4400" dirty="0">
                <a:latin typeface="Calibri"/>
              </a:rPr>
              <a:t> e a Gás</a:t>
            </a:r>
            <a:endParaRPr dirty="0"/>
          </a:p>
        </p:txBody>
      </p:sp>
      <p:sp>
        <p:nvSpPr>
          <p:cNvPr id="13" name="TextShape 2"/>
          <p:cNvSpPr txBox="1"/>
          <p:nvPr/>
        </p:nvSpPr>
        <p:spPr>
          <a:xfrm>
            <a:off x="1500166" y="2928934"/>
            <a:ext cx="6400440" cy="6224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3200" dirty="0" smtClean="0">
                <a:solidFill>
                  <a:srgbClr val="000000"/>
                </a:solidFill>
              </a:rPr>
              <a:t>Vinicius Martins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Soldagem oxiacetilênica</a:t>
            </a:r>
            <a:endParaRPr/>
          </a:p>
        </p:txBody>
      </p:sp>
      <p:pic>
        <p:nvPicPr>
          <p:cNvPr id="37" name="Imagem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52000" y="2205000"/>
            <a:ext cx="3246840" cy="4465440"/>
          </a:xfrm>
          <a:prstGeom prst="rect">
            <a:avLst/>
          </a:prstGeom>
        </p:spPr>
      </p:pic>
      <p:sp>
        <p:nvSpPr>
          <p:cNvPr id="38" name="CustomShape 2"/>
          <p:cNvSpPr/>
          <p:nvPr/>
        </p:nvSpPr>
        <p:spPr>
          <a:xfrm>
            <a:off x="500034" y="1928802"/>
            <a:ext cx="5078482" cy="398556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2400" dirty="0" smtClean="0">
                <a:solidFill>
                  <a:srgbClr val="000000"/>
                </a:solidFill>
                <a:latin typeface="Arial"/>
                <a:ea typeface="Calibri"/>
              </a:rPr>
              <a:t>Os </a:t>
            </a:r>
            <a:r>
              <a:rPr lang="pt-BR" sz="2400" dirty="0">
                <a:solidFill>
                  <a:srgbClr val="000000"/>
                </a:solidFill>
                <a:latin typeface="Arial"/>
                <a:ea typeface="Calibri"/>
              </a:rPr>
              <a:t>gases resultantes dessa combustão, monóxido de carbono e hidrogênio, ainda são combustíveis; ao retirarem o oxigênio do ar, completam a combustão, formando o período e caracterizando uma segunda fase da combustão. Essa eliminação de oxigênio do ar oferece uma peça de fusão limpa (efeito redutor). Como resíduos da combustão do CO e H2, combinados com o oxigênio, resultam CO2 e H2O. </a:t>
            </a:r>
            <a:endParaRPr sz="2400"/>
          </a:p>
        </p:txBody>
      </p:sp>
      <p:sp>
        <p:nvSpPr>
          <p:cNvPr id="39" name="CustomShape 3"/>
          <p:cNvSpPr/>
          <p:nvPr/>
        </p:nvSpPr>
        <p:spPr>
          <a:xfrm>
            <a:off x="2857488" y="1142984"/>
            <a:ext cx="231444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b="1" dirty="0">
                <a:solidFill>
                  <a:srgbClr val="000000"/>
                </a:solidFill>
                <a:latin typeface="Arial"/>
              </a:rPr>
              <a:t>Fase de combustão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Soldagem oxiacetilênica</a:t>
            </a:r>
            <a:endParaRPr/>
          </a:p>
        </p:txBody>
      </p:sp>
      <p:pic>
        <p:nvPicPr>
          <p:cNvPr id="41" name="Imagem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00000" y="3645000"/>
            <a:ext cx="4408560" cy="1800000"/>
          </a:xfrm>
          <a:prstGeom prst="rect">
            <a:avLst/>
          </a:prstGeom>
        </p:spPr>
      </p:pic>
      <p:pic>
        <p:nvPicPr>
          <p:cNvPr id="42" name="Imagem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277960"/>
            <a:ext cx="4259520" cy="1579680"/>
          </a:xfrm>
          <a:prstGeom prst="rect">
            <a:avLst/>
          </a:prstGeom>
        </p:spPr>
      </p:pic>
      <p:pic>
        <p:nvPicPr>
          <p:cNvPr id="43" name="Imagem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2349000"/>
            <a:ext cx="3614040" cy="1663200"/>
          </a:xfrm>
          <a:prstGeom prst="rect">
            <a:avLst/>
          </a:prstGeom>
        </p:spPr>
      </p:pic>
      <p:sp>
        <p:nvSpPr>
          <p:cNvPr id="44" name="CustomShape 2"/>
          <p:cNvSpPr/>
          <p:nvPr/>
        </p:nvSpPr>
        <p:spPr>
          <a:xfrm>
            <a:off x="4284000" y="5950800"/>
            <a:ext cx="2376000" cy="33516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1600" b="1">
                <a:solidFill>
                  <a:srgbClr val="000000"/>
                </a:solidFill>
                <a:latin typeface="Arial"/>
                <a:ea typeface="Times New Roman"/>
              </a:rPr>
              <a:t>Chama oxidante</a:t>
            </a:r>
            <a:endParaRPr/>
          </a:p>
        </p:txBody>
      </p:sp>
      <p:sp>
        <p:nvSpPr>
          <p:cNvPr id="45" name="CustomShape 3"/>
          <p:cNvSpPr/>
          <p:nvPr/>
        </p:nvSpPr>
        <p:spPr>
          <a:xfrm>
            <a:off x="2998080" y="4437000"/>
            <a:ext cx="1531080" cy="3337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sz="1600" b="1">
                <a:solidFill>
                  <a:srgbClr val="000000"/>
                </a:solidFill>
                <a:latin typeface="Arial"/>
              </a:rPr>
              <a:t>Chama neutra</a:t>
            </a:r>
            <a:endParaRPr/>
          </a:p>
        </p:txBody>
      </p:sp>
      <p:sp>
        <p:nvSpPr>
          <p:cNvPr id="46" name="CustomShape 4"/>
          <p:cNvSpPr/>
          <p:nvPr/>
        </p:nvSpPr>
        <p:spPr>
          <a:xfrm>
            <a:off x="3648600" y="2925000"/>
            <a:ext cx="1959120" cy="3337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sz="1600" b="1">
                <a:solidFill>
                  <a:srgbClr val="000000"/>
                </a:solidFill>
                <a:latin typeface="Arial"/>
              </a:rPr>
              <a:t>Chama carburante</a:t>
            </a:r>
            <a:endParaRPr/>
          </a:p>
        </p:txBody>
      </p:sp>
      <p:sp>
        <p:nvSpPr>
          <p:cNvPr id="47" name="CustomShape 5"/>
          <p:cNvSpPr/>
          <p:nvPr/>
        </p:nvSpPr>
        <p:spPr>
          <a:xfrm>
            <a:off x="261360" y="1845000"/>
            <a:ext cx="190440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b="1">
                <a:solidFill>
                  <a:srgbClr val="000000"/>
                </a:solidFill>
                <a:latin typeface="Arial"/>
              </a:rPr>
              <a:t>Tipos de chama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Soldagem oxiacetilênica</a:t>
            </a:r>
            <a:endParaRPr/>
          </a:p>
        </p:txBody>
      </p:sp>
      <p:pic>
        <p:nvPicPr>
          <p:cNvPr id="49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0628" y="1500174"/>
            <a:ext cx="3275640" cy="1193760"/>
          </a:xfrm>
          <a:prstGeom prst="rect">
            <a:avLst/>
          </a:prstGeom>
        </p:spPr>
      </p:pic>
      <p:sp>
        <p:nvSpPr>
          <p:cNvPr id="52" name="CustomShape 3"/>
          <p:cNvSpPr/>
          <p:nvPr/>
        </p:nvSpPr>
        <p:spPr>
          <a:xfrm>
            <a:off x="642910" y="2857496"/>
            <a:ext cx="8286808" cy="2928958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just"/>
            <a:r>
              <a:rPr lang="pt-BR" sz="2800" dirty="0">
                <a:solidFill>
                  <a:srgbClr val="000000"/>
                </a:solidFill>
                <a:latin typeface="Arial"/>
              </a:rPr>
              <a:t>A chama possui uma velocidade de propagação, que é contrabalanceada pela velocidade de saída do gás pelo bico do maçarico. No instante em que a velocidade de saída dos gases for menor que a de deflagração da chama, rompe-se o equilíbrio das velocidades e ocorre o retrocesso da chama que, eventualmente, pode ser acompanhado por uma onda explosiva.</a:t>
            </a:r>
            <a:endParaRPr sz="2800" dirty="0"/>
          </a:p>
        </p:txBody>
      </p:sp>
      <p:sp>
        <p:nvSpPr>
          <p:cNvPr id="53" name="CustomShape 4"/>
          <p:cNvSpPr/>
          <p:nvPr/>
        </p:nvSpPr>
        <p:spPr>
          <a:xfrm>
            <a:off x="268200" y="1845000"/>
            <a:ext cx="298476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b="1">
                <a:solidFill>
                  <a:srgbClr val="000000"/>
                </a:solidFill>
                <a:latin typeface="Arial"/>
              </a:rPr>
              <a:t>Propagação e Retrocesso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Soldagem oxiacetilênica</a:t>
            </a:r>
            <a:endParaRPr/>
          </a:p>
        </p:txBody>
      </p:sp>
      <p:pic>
        <p:nvPicPr>
          <p:cNvPr id="50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1285860"/>
            <a:ext cx="4181040" cy="2009520"/>
          </a:xfrm>
          <a:prstGeom prst="rect">
            <a:avLst/>
          </a:prstGeom>
        </p:spPr>
      </p:pic>
      <p:sp>
        <p:nvSpPr>
          <p:cNvPr id="51" name="CustomShape 2"/>
          <p:cNvSpPr/>
          <p:nvPr/>
        </p:nvSpPr>
        <p:spPr>
          <a:xfrm>
            <a:off x="428596" y="3071810"/>
            <a:ext cx="8215370" cy="355795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2800" dirty="0">
                <a:solidFill>
                  <a:srgbClr val="000000"/>
                </a:solidFill>
                <a:ea typeface="Times New Roman"/>
              </a:rPr>
              <a:t>A chama continua na câmara de mistura de forma invisível e causa um barulho estridente. Ela pode ainda prosseguir queimando-se na mangueira de acetileno e até, em alguns casos, atingir a garrafa de gás.</a:t>
            </a:r>
            <a:endParaRPr sz="2800" dirty="0"/>
          </a:p>
          <a:p>
            <a:pPr algn="just">
              <a:lnSpc>
                <a:spcPct val="100000"/>
              </a:lnSpc>
            </a:pPr>
            <a:r>
              <a:rPr lang="pt-BR" sz="2800" dirty="0">
                <a:solidFill>
                  <a:srgbClr val="000000"/>
                </a:solidFill>
                <a:ea typeface="Times New Roman"/>
              </a:rPr>
              <a:t>Ao ocorrer um retrocesso, deve-se, em primeiro lugar, fechar a válvula de acetileno, posteriormente, o oxigênio e, em seguida, resfriar o maçarico, mergulhando-o em água.</a:t>
            </a:r>
            <a:endParaRPr sz="2800" dirty="0"/>
          </a:p>
        </p:txBody>
      </p:sp>
      <p:sp>
        <p:nvSpPr>
          <p:cNvPr id="53" name="CustomShape 4"/>
          <p:cNvSpPr/>
          <p:nvPr/>
        </p:nvSpPr>
        <p:spPr>
          <a:xfrm>
            <a:off x="268200" y="1845000"/>
            <a:ext cx="298476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b="1">
                <a:solidFill>
                  <a:srgbClr val="000000"/>
                </a:solidFill>
                <a:latin typeface="Arial"/>
              </a:rPr>
              <a:t>Propagação e Retrocesso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Soldagem oxiacetilênica</a:t>
            </a:r>
            <a:endParaRPr/>
          </a:p>
        </p:txBody>
      </p:sp>
      <p:sp>
        <p:nvSpPr>
          <p:cNvPr id="55" name="CustomShape 2"/>
          <p:cNvSpPr/>
          <p:nvPr/>
        </p:nvSpPr>
        <p:spPr>
          <a:xfrm>
            <a:off x="266760" y="1845000"/>
            <a:ext cx="264204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b="1" dirty="0">
                <a:solidFill>
                  <a:srgbClr val="000000"/>
                </a:solidFill>
                <a:latin typeface="Arial"/>
              </a:rPr>
              <a:t>Causas do retrocesso:</a:t>
            </a:r>
            <a:endParaRPr dirty="0"/>
          </a:p>
        </p:txBody>
      </p:sp>
      <p:sp>
        <p:nvSpPr>
          <p:cNvPr id="56" name="CustomShape 3"/>
          <p:cNvSpPr/>
          <p:nvPr/>
        </p:nvSpPr>
        <p:spPr>
          <a:xfrm>
            <a:off x="251640" y="2936880"/>
            <a:ext cx="8568720" cy="2560680"/>
          </a:xfrm>
          <a:prstGeom prst="rect">
            <a:avLst/>
          </a:prstGeom>
        </p:spPr>
        <p:txBody>
          <a:bodyPr anchor="ctr"/>
          <a:lstStyle/>
          <a:p>
            <a:pPr algn="just">
              <a:buSzPct val="45000"/>
              <a:buFont typeface="Wingdings"/>
              <a:buChar char="Ø"/>
            </a:pP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</a:rPr>
              <a:t>Velocidade muito pequena da mistura no maçarico;</a:t>
            </a:r>
            <a:endParaRPr dirty="0"/>
          </a:p>
          <a:p>
            <a:endParaRPr dirty="0"/>
          </a:p>
          <a:p>
            <a:pPr algn="just">
              <a:buSzPct val="45000"/>
              <a:buFont typeface="Wingdings"/>
              <a:buChar char="Ø"/>
            </a:pP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</a:rPr>
              <a:t>Bico sem condições de uso (entupido);</a:t>
            </a:r>
            <a:endParaRPr dirty="0"/>
          </a:p>
          <a:p>
            <a:endParaRPr dirty="0"/>
          </a:p>
          <a:p>
            <a:pPr algn="just">
              <a:buSzPct val="45000"/>
              <a:buFont typeface="Wingdings"/>
              <a:buChar char="Ø"/>
            </a:pP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</a:rPr>
              <a:t>Componentes do maçarico não foram bem montados e devidamente operados;</a:t>
            </a:r>
            <a:endParaRPr dirty="0"/>
          </a:p>
          <a:p>
            <a:endParaRPr dirty="0"/>
          </a:p>
          <a:p>
            <a:pPr algn="just">
              <a:buSzPct val="45000"/>
              <a:buFont typeface="Wingdings"/>
              <a:buChar char="Ø"/>
            </a:pP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</a:rPr>
              <a:t>Maçarico superaquecido;</a:t>
            </a:r>
            <a:endParaRPr dirty="0"/>
          </a:p>
          <a:p>
            <a:endParaRPr dirty="0"/>
          </a:p>
          <a:p>
            <a:pPr algn="just">
              <a:buSzPct val="45000"/>
              <a:buFont typeface="Wingdings"/>
              <a:buChar char="Ø"/>
            </a:pP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</a:rPr>
              <a:t>Falta de </a:t>
            </a:r>
            <a:r>
              <a:rPr lang="pt-BR" dirty="0" err="1">
                <a:solidFill>
                  <a:srgbClr val="000000"/>
                </a:solidFill>
                <a:latin typeface="Arial"/>
                <a:ea typeface="Times New Roman"/>
              </a:rPr>
              <a:t>purgamento</a:t>
            </a:r>
            <a:r>
              <a:rPr lang="pt-BR" dirty="0">
                <a:solidFill>
                  <a:srgbClr val="000000"/>
                </a:solidFill>
                <a:latin typeface="Arial"/>
                <a:ea typeface="Times New Roman"/>
              </a:rPr>
              <a:t> nas mangueiras.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571472" y="3643314"/>
            <a:ext cx="4929222" cy="142876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3200" dirty="0">
                <a:solidFill>
                  <a:srgbClr val="000000"/>
                </a:solidFill>
                <a:latin typeface="Arial"/>
                <a:ea typeface="Times New Roman"/>
              </a:rPr>
              <a:t>Toda a instalação de solda </a:t>
            </a:r>
            <a:r>
              <a:rPr lang="pt-BR" sz="3200" dirty="0" err="1">
                <a:solidFill>
                  <a:srgbClr val="000000"/>
                </a:solidFill>
                <a:latin typeface="Arial"/>
                <a:ea typeface="Times New Roman"/>
              </a:rPr>
              <a:t>oxiacetilênica</a:t>
            </a:r>
            <a:r>
              <a:rPr lang="pt-BR" sz="3200" dirty="0">
                <a:solidFill>
                  <a:srgbClr val="000000"/>
                </a:solidFill>
                <a:latin typeface="Arial"/>
                <a:ea typeface="Times New Roman"/>
              </a:rPr>
              <a:t> deve possuir válvulas de segurança contra retrocesso, as quais são colocadas na mangueira do acetileno.</a:t>
            </a:r>
            <a:endParaRPr sz="3200"/>
          </a:p>
        </p:txBody>
      </p:sp>
      <p:sp>
        <p:nvSpPr>
          <p:cNvPr id="58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Soldagem oxiacetilênica</a:t>
            </a:r>
            <a:endParaRPr/>
          </a:p>
        </p:txBody>
      </p:sp>
      <p:sp>
        <p:nvSpPr>
          <p:cNvPr id="59" name="CustomShape 3"/>
          <p:cNvSpPr/>
          <p:nvPr/>
        </p:nvSpPr>
        <p:spPr>
          <a:xfrm>
            <a:off x="1785918" y="1785926"/>
            <a:ext cx="253836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b="1" dirty="0">
                <a:solidFill>
                  <a:srgbClr val="000000"/>
                </a:solidFill>
                <a:latin typeface="Arial"/>
              </a:rPr>
              <a:t>Válvula de Segurança</a:t>
            </a:r>
            <a:endParaRPr/>
          </a:p>
        </p:txBody>
      </p:sp>
      <p:pic>
        <p:nvPicPr>
          <p:cNvPr id="60" name="Imagem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52000" y="1772640"/>
            <a:ext cx="3384000" cy="4958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Propriedades dos gases combustíveis</a:t>
            </a:r>
            <a:endParaRPr/>
          </a:p>
        </p:txBody>
      </p:sp>
      <p:sp>
        <p:nvSpPr>
          <p:cNvPr id="62" name="CustomShape 2"/>
          <p:cNvSpPr/>
          <p:nvPr/>
        </p:nvSpPr>
        <p:spPr>
          <a:xfrm>
            <a:off x="323640" y="1998000"/>
            <a:ext cx="8496720" cy="13071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sz="2800" dirty="0">
                <a:solidFill>
                  <a:srgbClr val="000000"/>
                </a:solidFill>
                <a:latin typeface="Arial"/>
              </a:rPr>
              <a:t>Na soldagem a gás, os combustíveis mais empregados são o acetileno, o propano e o metano, porém, em função de suas características e propriedades, faz-se necessário o conhecimento das </a:t>
            </a:r>
            <a:r>
              <a:rPr lang="pt-BR" sz="2800" dirty="0" smtClean="0">
                <a:solidFill>
                  <a:srgbClr val="000000"/>
                </a:solidFill>
                <a:latin typeface="Arial"/>
              </a:rPr>
              <a:t>variáveis, </a:t>
            </a:r>
            <a:r>
              <a:rPr lang="pt-BR" sz="2800" dirty="0">
                <a:solidFill>
                  <a:srgbClr val="000000"/>
                </a:solidFill>
                <a:latin typeface="Arial"/>
              </a:rPr>
              <a:t>que apresenta uma comparação entre os gases combustíveis. Em posse de tais conhecimentos, pode-se melhor otimizar a utilização dos gases em função do tipo de trabalho a executar</a:t>
            </a:r>
            <a:r>
              <a:rPr lang="pt-BR" sz="1600" dirty="0">
                <a:solidFill>
                  <a:srgbClr val="000000"/>
                </a:solidFill>
                <a:latin typeface="Arial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Métodos de Soldagem</a:t>
            </a:r>
            <a:endParaRPr/>
          </a:p>
        </p:txBody>
      </p:sp>
      <p:sp>
        <p:nvSpPr>
          <p:cNvPr id="64" name="CustomShape 2"/>
          <p:cNvSpPr/>
          <p:nvPr/>
        </p:nvSpPr>
        <p:spPr>
          <a:xfrm>
            <a:off x="179640" y="1940040"/>
            <a:ext cx="3851640" cy="398556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1600" dirty="0">
                <a:solidFill>
                  <a:srgbClr val="000000"/>
                </a:solidFill>
                <a:latin typeface="Arial"/>
                <a:ea typeface="Times New Roman"/>
              </a:rPr>
              <a:t>A qualidade de uma solda depende do modo como são conduzidos o maçarico e a vareta. Para conduzi-los, é necessário que se observem as seguintes diretrizes: o maçarico deve se manter firme e inclinado com o ângulo o mais correto possível; a região da chama de maior temperatura deve ser dirigida à peça, para que se obtenha uma fusão uniforme das partes ou região da solda.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pt-BR" sz="1600" dirty="0">
                <a:solidFill>
                  <a:srgbClr val="000000"/>
                </a:solidFill>
                <a:latin typeface="Arial"/>
                <a:ea typeface="Times New Roman"/>
              </a:rPr>
              <a:t>O movimento do maçarico deve ocorrer quando a região da solda for maior que a zona de calor. Tais procedimentos se empregam tanto para solda à esquerda, como solda à direita.</a:t>
            </a:r>
            <a:endParaRPr dirty="0"/>
          </a:p>
        </p:txBody>
      </p:sp>
      <p:pic>
        <p:nvPicPr>
          <p:cNvPr id="65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76360" y="3313440"/>
            <a:ext cx="2267280" cy="3544200"/>
          </a:xfrm>
          <a:prstGeom prst="rect">
            <a:avLst/>
          </a:prstGeom>
        </p:spPr>
      </p:pic>
      <p:pic>
        <p:nvPicPr>
          <p:cNvPr id="66" name="Picture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12000" y="1772640"/>
            <a:ext cx="2304000" cy="3583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Regras de Segurança</a:t>
            </a:r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642910" y="1412640"/>
            <a:ext cx="8286808" cy="5445000"/>
          </a:xfrm>
          <a:prstGeom prst="rect">
            <a:avLst/>
          </a:prstGeom>
        </p:spPr>
        <p:txBody>
          <a:bodyPr/>
          <a:lstStyle/>
          <a:p>
            <a:r>
              <a:rPr lang="pt-BR" sz="1600" dirty="0">
                <a:solidFill>
                  <a:srgbClr val="000000"/>
                </a:solidFill>
                <a:latin typeface="Arial"/>
              </a:rPr>
              <a:t>Observe nos trabalhos de solda que acetileno, propano, metano, hidrogênio, quando combinados com o ar, são explosivos.</a:t>
            </a:r>
            <a:endParaRPr/>
          </a:p>
          <a:p>
            <a:endParaRPr/>
          </a:p>
          <a:p>
            <a:r>
              <a:rPr lang="pt-BR" sz="1600" dirty="0">
                <a:solidFill>
                  <a:srgbClr val="000000"/>
                </a:solidFill>
                <a:latin typeface="Arial"/>
              </a:rPr>
              <a:t>Óleo, gordura e graxa em válvulas de oxigênio podem provocar risco de vida, pois tal combinação pode provocar combustão e posterior explosão da garrafa.</a:t>
            </a:r>
            <a:endParaRPr/>
          </a:p>
          <a:p>
            <a:endParaRPr/>
          </a:p>
          <a:p>
            <a:r>
              <a:rPr lang="pt-BR" sz="1600" dirty="0">
                <a:solidFill>
                  <a:srgbClr val="000000"/>
                </a:solidFill>
                <a:latin typeface="Arial"/>
              </a:rPr>
              <a:t>As garrafas devem estar posicionadas sempre na vertical.</a:t>
            </a:r>
            <a:endParaRPr/>
          </a:p>
          <a:p>
            <a:endParaRPr/>
          </a:p>
          <a:p>
            <a:r>
              <a:rPr lang="pt-BR" sz="1600" dirty="0">
                <a:solidFill>
                  <a:srgbClr val="000000"/>
                </a:solidFill>
                <a:latin typeface="Arial"/>
              </a:rPr>
              <a:t>No caso de retrocesso de chama, fechar a válvula de acetileno e logo após a de oxigênio, resfriando em seguida o maçarico em água.</a:t>
            </a:r>
            <a:endParaRPr/>
          </a:p>
          <a:p>
            <a:endParaRPr/>
          </a:p>
          <a:p>
            <a:r>
              <a:rPr lang="pt-BR" sz="1600" dirty="0">
                <a:solidFill>
                  <a:srgbClr val="000000"/>
                </a:solidFill>
                <a:latin typeface="Arial"/>
              </a:rPr>
              <a:t>As garrafas nunca devem ser roladas para transporte.</a:t>
            </a:r>
            <a:endParaRPr/>
          </a:p>
          <a:p>
            <a:endParaRPr/>
          </a:p>
          <a:p>
            <a:r>
              <a:rPr lang="pt-BR" sz="1600" dirty="0">
                <a:solidFill>
                  <a:srgbClr val="000000"/>
                </a:solidFill>
                <a:latin typeface="Arial"/>
              </a:rPr>
              <a:t>O frio prejudica a garrafa de acetileno e altas temperaturas podem provocar sua explosão.</a:t>
            </a:r>
            <a:endParaRPr/>
          </a:p>
          <a:p>
            <a:endParaRPr/>
          </a:p>
          <a:p>
            <a:r>
              <a:rPr lang="pt-BR" sz="1600" dirty="0">
                <a:solidFill>
                  <a:srgbClr val="000000"/>
                </a:solidFill>
                <a:latin typeface="Arial"/>
              </a:rPr>
              <a:t>Ao soldar, devem-se usar roupas adequadas de proteção contra queimaduras e óculos para proteger os olhos das radiações provocadas pela chama.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457200" y="2857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5400">
                <a:solidFill>
                  <a:srgbClr val="000000"/>
                </a:solidFill>
                <a:latin typeface="Arial"/>
              </a:rPr>
              <a:t>OBRIGADO!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Aplicação</a:t>
            </a:r>
            <a:endParaRPr/>
          </a:p>
        </p:txBody>
      </p:sp>
      <p:sp>
        <p:nvSpPr>
          <p:cNvPr id="1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r>
              <a:rPr lang="pt-BR" sz="2400" dirty="0">
                <a:solidFill>
                  <a:srgbClr val="000000"/>
                </a:solidFill>
                <a:latin typeface="Arial"/>
              </a:rPr>
              <a:t>A soldagem a gás é normalmente aplicada aos aços carbono, </a:t>
            </a:r>
            <a:r>
              <a:rPr lang="pt-BR" sz="2400" dirty="0" err="1">
                <a:solidFill>
                  <a:srgbClr val="000000"/>
                </a:solidFill>
                <a:latin typeface="Arial"/>
              </a:rPr>
              <a:t>não-ferrosos</a:t>
            </a:r>
            <a:r>
              <a:rPr lang="pt-BR" sz="2400" dirty="0">
                <a:solidFill>
                  <a:srgbClr val="000000"/>
                </a:solidFill>
                <a:latin typeface="Arial"/>
              </a:rPr>
              <a:t> e ferros fundidos. Nas indústrias </a:t>
            </a:r>
            <a:r>
              <a:rPr lang="pt-BR" sz="2400" dirty="0" smtClean="0">
                <a:solidFill>
                  <a:srgbClr val="000000"/>
                </a:solidFill>
                <a:latin typeface="Arial"/>
              </a:rPr>
              <a:t>petroquímicas </a:t>
            </a:r>
            <a:r>
              <a:rPr lang="pt-BR" sz="2400" dirty="0">
                <a:solidFill>
                  <a:srgbClr val="000000"/>
                </a:solidFill>
                <a:latin typeface="Arial"/>
              </a:rPr>
              <a:t>é amplamente utilizada na soldagem de tubos de pequenos diâmetros e espessura, e na soldagem de revestimentos resistentes a abrasão.</a:t>
            </a:r>
            <a:endParaRPr sz="2400" dirty="0"/>
          </a:p>
          <a:p>
            <a:endParaRPr sz="2400" dirty="0"/>
          </a:p>
          <a:p>
            <a:r>
              <a:rPr lang="pt-BR" sz="2400" dirty="0">
                <a:solidFill>
                  <a:srgbClr val="000000"/>
                </a:solidFill>
                <a:latin typeface="Arial"/>
              </a:rPr>
              <a:t>Os gases combustíveis, por exemplo, hidrogênio, propano e acetileno, são aplicados na soldagem. O acetileno é empregado, principalmente, por se obter um bom rendimento e elevadas temperaturas.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Acetileno</a:t>
            </a:r>
            <a:endParaRPr/>
          </a:p>
        </p:txBody>
      </p:sp>
      <p:sp>
        <p:nvSpPr>
          <p:cNvPr id="1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r>
              <a:rPr lang="pt-BR" sz="2400" dirty="0">
                <a:solidFill>
                  <a:srgbClr val="000000"/>
                </a:solidFill>
                <a:latin typeface="Arial"/>
              </a:rPr>
              <a:t>O acetileno (C</a:t>
            </a:r>
            <a:r>
              <a:rPr lang="pt-BR" sz="2400" baseline="-25000" dirty="0">
                <a:solidFill>
                  <a:srgbClr val="000000"/>
                </a:solidFill>
                <a:latin typeface="Arial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Arial"/>
              </a:rPr>
              <a:t>H</a:t>
            </a:r>
            <a:r>
              <a:rPr lang="pt-BR" sz="2400" baseline="-25000" dirty="0">
                <a:solidFill>
                  <a:srgbClr val="000000"/>
                </a:solidFill>
                <a:latin typeface="Arial"/>
              </a:rPr>
              <a:t>2</a:t>
            </a:r>
            <a:r>
              <a:rPr lang="pt-BR" sz="2400" dirty="0">
                <a:solidFill>
                  <a:srgbClr val="000000"/>
                </a:solidFill>
                <a:latin typeface="Arial"/>
              </a:rPr>
              <a:t>) é um hidrocarboneto que contém, em peso, uma porcentagem maior de carbono que qualquer outro gás hidrocarboneto combustível.</a:t>
            </a:r>
            <a:endParaRPr sz="2400" dirty="0"/>
          </a:p>
          <a:p>
            <a:endParaRPr sz="2400" dirty="0"/>
          </a:p>
          <a:p>
            <a:r>
              <a:rPr lang="pt-BR" sz="2400" dirty="0">
                <a:solidFill>
                  <a:srgbClr val="000000"/>
                </a:solidFill>
                <a:latin typeface="Arial"/>
              </a:rPr>
              <a:t>O acetileno, no tocante às suas propriedades, é superior aos demais gases e oferece uma série de vantagens em comparação com o propano e hidrogênio. O acetileno é obtido através da ação da água em combinação com o carboneto de cálcio.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 dirty="0">
                <a:solidFill>
                  <a:srgbClr val="000000"/>
                </a:solidFill>
                <a:latin typeface="Calibri"/>
              </a:rPr>
              <a:t>Algumas vantagens deste processo:</a:t>
            </a:r>
            <a:endParaRPr dirty="0"/>
          </a:p>
        </p:txBody>
      </p:sp>
      <p:sp>
        <p:nvSpPr>
          <p:cNvPr id="19" name="TextShape 2"/>
          <p:cNvSpPr txBox="1"/>
          <p:nvPr/>
        </p:nvSpPr>
        <p:spPr>
          <a:xfrm>
            <a:off x="457200" y="1600200"/>
            <a:ext cx="8229240" cy="4924800"/>
          </a:xfrm>
          <a:prstGeom prst="rect">
            <a:avLst/>
          </a:prstGeom>
        </p:spPr>
        <p:txBody>
          <a:bodyPr/>
          <a:lstStyle/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Custo relativamente baixo.</a:t>
            </a:r>
            <a:endParaRPr dirty="0"/>
          </a:p>
          <a:p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Altamente portátil e de fácil transporte.</a:t>
            </a:r>
            <a:endParaRPr dirty="0"/>
          </a:p>
          <a:p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Soldagem possível em todas as posições.</a:t>
            </a:r>
            <a:endParaRPr dirty="0"/>
          </a:p>
          <a:p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Equipamento versátil, pois pode ser utilizado em operações de </a:t>
            </a:r>
            <a:r>
              <a:rPr lang="pt-BR" sz="2000" dirty="0" err="1">
                <a:solidFill>
                  <a:srgbClr val="000000"/>
                </a:solidFill>
                <a:latin typeface="Arial"/>
              </a:rPr>
              <a:t>brasamento</a:t>
            </a:r>
            <a:r>
              <a:rPr lang="pt-BR" sz="2000" dirty="0">
                <a:solidFill>
                  <a:srgbClr val="000000"/>
                </a:solidFill>
                <a:latin typeface="Arial"/>
              </a:rPr>
              <a:t>, corte a chama e fonte de calor para aquecimento.</a:t>
            </a:r>
            <a:endParaRPr dirty="0"/>
          </a:p>
          <a:p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Pode ser utilizado para soldar peças de espessuras finas e médias. A principal desvantagem do processo é o grau elevado de habilidade requerido do soldador, uma vez que ele deve controlar a temperatura, posição e direção da chama, além de manipular o metal de adição.</a:t>
            </a:r>
            <a:endParaRPr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Equipamentos utilizados nesse processo</a:t>
            </a:r>
            <a:endParaRPr/>
          </a:p>
        </p:txBody>
      </p:sp>
      <p:sp>
        <p:nvSpPr>
          <p:cNvPr id="21" name="TextShape 2"/>
          <p:cNvSpPr txBox="1"/>
          <p:nvPr/>
        </p:nvSpPr>
        <p:spPr>
          <a:xfrm>
            <a:off x="457200" y="1855440"/>
            <a:ext cx="8229240" cy="4525560"/>
          </a:xfrm>
          <a:prstGeom prst="rect">
            <a:avLst/>
          </a:prstGeom>
        </p:spPr>
        <p:txBody>
          <a:bodyPr/>
          <a:lstStyle/>
          <a:p>
            <a:r>
              <a:rPr lang="pt-BR" sz="2400" dirty="0">
                <a:solidFill>
                  <a:srgbClr val="000000"/>
                </a:solidFill>
                <a:latin typeface="Arial"/>
              </a:rPr>
              <a:t>Equipamentos Principais:</a:t>
            </a:r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Garrafas de acetileno</a:t>
            </a:r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Garrafa de oxigênio</a:t>
            </a:r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Maçarico de soldar</a:t>
            </a:r>
            <a:endParaRPr dirty="0"/>
          </a:p>
          <a:p>
            <a:r>
              <a:rPr lang="pt-BR" sz="2400" dirty="0">
                <a:solidFill>
                  <a:srgbClr val="000000"/>
                </a:solidFill>
                <a:latin typeface="Arial"/>
              </a:rPr>
              <a:t>Equipamentos Auxiliares</a:t>
            </a:r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Regulador de pressão</a:t>
            </a:r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Manômetro de alta e baixa pressão</a:t>
            </a:r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Válvula de segurança</a:t>
            </a:r>
            <a:endParaRPr dirty="0"/>
          </a:p>
          <a:p>
            <a:r>
              <a:rPr lang="pt-BR" sz="2000" dirty="0">
                <a:solidFill>
                  <a:srgbClr val="000000"/>
                </a:solidFill>
                <a:latin typeface="Arial"/>
              </a:rPr>
              <a:t>Válvula do cilindro de oxigênio</a:t>
            </a:r>
            <a:endParaRPr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Equipamentos Principais</a:t>
            </a:r>
            <a:endParaRPr/>
          </a:p>
        </p:txBody>
      </p:sp>
      <p:pic>
        <p:nvPicPr>
          <p:cNvPr id="23" name="Imagem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640" y="1408320"/>
            <a:ext cx="4211640" cy="4108320"/>
          </a:xfrm>
          <a:prstGeom prst="rect">
            <a:avLst/>
          </a:prstGeom>
        </p:spPr>
      </p:pic>
      <p:sp>
        <p:nvSpPr>
          <p:cNvPr id="24" name="CustomShape 2"/>
          <p:cNvSpPr/>
          <p:nvPr/>
        </p:nvSpPr>
        <p:spPr>
          <a:xfrm>
            <a:off x="4572000" y="1428736"/>
            <a:ext cx="4571640" cy="4356824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b="1" dirty="0">
                <a:solidFill>
                  <a:srgbClr val="000000"/>
                </a:solidFill>
                <a:latin typeface="Arial"/>
                <a:ea typeface="Times New Roman"/>
              </a:rPr>
              <a:t>Garrafa de </a:t>
            </a:r>
            <a:r>
              <a:rPr lang="pt-BR" b="1" dirty="0" smtClean="0">
                <a:solidFill>
                  <a:srgbClr val="000000"/>
                </a:solidFill>
                <a:latin typeface="Arial"/>
                <a:ea typeface="Times New Roman"/>
              </a:rPr>
              <a:t>acetileno</a:t>
            </a:r>
            <a:endParaRPr dirty="0"/>
          </a:p>
          <a:p>
            <a:endParaRPr dirty="0"/>
          </a:p>
          <a:p>
            <a:r>
              <a:rPr lang="pt-BR" sz="2400" dirty="0">
                <a:solidFill>
                  <a:srgbClr val="000000"/>
                </a:solidFill>
                <a:latin typeface="Calibri"/>
                <a:ea typeface="Times New Roman"/>
              </a:rPr>
              <a:t>O acetileno é fornecido em garrafas de aço, com uma capacidade de 40L, a qual é preenchida internamente por uma massa porosa de 16L de acetona.</a:t>
            </a:r>
            <a:endParaRPr sz="2400" dirty="0"/>
          </a:p>
          <a:p>
            <a:r>
              <a:rPr lang="pt-BR" sz="2400" dirty="0">
                <a:solidFill>
                  <a:srgbClr val="000000"/>
                </a:solidFill>
                <a:latin typeface="Calibri"/>
                <a:ea typeface="Times New Roman"/>
              </a:rPr>
              <a:t>O consumo de acetileno não deve ser superior a 1000 l/h.</a:t>
            </a:r>
            <a:endParaRPr sz="2400" dirty="0"/>
          </a:p>
          <a:p>
            <a:r>
              <a:rPr lang="pt-BR" sz="2400" dirty="0">
                <a:solidFill>
                  <a:srgbClr val="000000"/>
                </a:solidFill>
                <a:latin typeface="Calibri"/>
                <a:ea typeface="Times New Roman"/>
              </a:rPr>
              <a:t>             As garrafas, cuja cor é vermelha, devem ficar na posição vertical e nunca expostas ao sol. O acetileno combinado com o ar em torno de 2 a 8% torna-se inflamável e explosivo.</a:t>
            </a:r>
            <a:endParaRPr sz="2400" dirty="0"/>
          </a:p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Equipamentos Principais</a:t>
            </a:r>
            <a:endParaRPr/>
          </a:p>
        </p:txBody>
      </p:sp>
      <p:pic>
        <p:nvPicPr>
          <p:cNvPr id="26" name="Imagem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56000" y="3992400"/>
            <a:ext cx="4283640" cy="2388600"/>
          </a:xfrm>
          <a:prstGeom prst="rect">
            <a:avLst/>
          </a:prstGeom>
        </p:spPr>
      </p:pic>
      <p:sp>
        <p:nvSpPr>
          <p:cNvPr id="27" name="CustomShape 2"/>
          <p:cNvSpPr/>
          <p:nvPr/>
        </p:nvSpPr>
        <p:spPr>
          <a:xfrm>
            <a:off x="251640" y="1838160"/>
            <a:ext cx="8640720" cy="1582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b="1" dirty="0">
                <a:solidFill>
                  <a:srgbClr val="000000"/>
                </a:solidFill>
                <a:latin typeface="Arial"/>
                <a:ea typeface="Times New Roman"/>
              </a:rPr>
              <a:t>Garrafa de oxigênio</a:t>
            </a:r>
            <a:endParaRPr dirty="0"/>
          </a:p>
          <a:p>
            <a:endParaRPr dirty="0"/>
          </a:p>
          <a:p>
            <a:pPr>
              <a:lnSpc>
                <a:spcPct val="100000"/>
              </a:lnSpc>
            </a:pPr>
            <a:r>
              <a:rPr lang="pt-BR" sz="1600" dirty="0">
                <a:solidFill>
                  <a:srgbClr val="000000"/>
                </a:solidFill>
                <a:latin typeface="Arial"/>
                <a:ea typeface="Times New Roman"/>
              </a:rPr>
              <a:t>Possui um conteúdo de 40 l, numa pressão de 150 bar, e uma quantidade de </a:t>
            </a:r>
            <a:r>
              <a:rPr lang="pt-BR" sz="1600" dirty="0" smtClean="0">
                <a:solidFill>
                  <a:srgbClr val="000000"/>
                </a:solidFill>
                <a:latin typeface="Arial"/>
                <a:ea typeface="Times New Roman"/>
              </a:rPr>
              <a:t>60 </a:t>
            </a:r>
            <a:r>
              <a:rPr lang="pt-BR" sz="1600" dirty="0">
                <a:solidFill>
                  <a:srgbClr val="000000"/>
                </a:solidFill>
                <a:latin typeface="Arial"/>
                <a:ea typeface="Times New Roman"/>
              </a:rPr>
              <a:t>l de gás. Não deve ter graxa ou óleo nas válvulas, pois provoca combustão. Não deve ser utilizado mais de 1200 a 1500 l/h, por curto espaço de tempo. A garrafa de oxigênio é de cor azul ou preta.</a:t>
            </a:r>
            <a:endParaRPr dirty="0"/>
          </a:p>
        </p:txBody>
      </p:sp>
      <p:sp>
        <p:nvSpPr>
          <p:cNvPr id="28" name="CustomShape 3"/>
          <p:cNvSpPr/>
          <p:nvPr/>
        </p:nvSpPr>
        <p:spPr>
          <a:xfrm>
            <a:off x="216000" y="4221000"/>
            <a:ext cx="4571640" cy="209916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b="1" dirty="0">
                <a:solidFill>
                  <a:srgbClr val="000000"/>
                </a:solidFill>
                <a:latin typeface="Arial"/>
                <a:ea typeface="Times New Roman"/>
              </a:rPr>
              <a:t>Maçarico de soldar</a:t>
            </a:r>
            <a:endParaRPr dirty="0"/>
          </a:p>
          <a:p>
            <a:endParaRPr dirty="0"/>
          </a:p>
          <a:p>
            <a:r>
              <a:rPr lang="pt-BR" sz="1600" dirty="0">
                <a:solidFill>
                  <a:srgbClr val="000000"/>
                </a:solidFill>
                <a:latin typeface="Arial"/>
                <a:ea typeface="Calibri"/>
              </a:rPr>
              <a:t>O maçarico de soldar é composto de um dosador, onde o oxigênio circula numa pressão de 2-5bar, provocando uma depressão que arrasta o acetileno (0,4 bar), formando a mistura. A mistura circula até o bico de maçarico, em condições para iniciar a chama.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m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293000"/>
            <a:ext cx="2268000" cy="2564640"/>
          </a:xfrm>
          <a:prstGeom prst="rect">
            <a:avLst/>
          </a:prstGeom>
        </p:spPr>
      </p:pic>
      <p:sp>
        <p:nvSpPr>
          <p:cNvPr id="3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Equipamentos secundários</a:t>
            </a:r>
            <a:endParaRPr/>
          </a:p>
        </p:txBody>
      </p:sp>
      <p:pic>
        <p:nvPicPr>
          <p:cNvPr id="31" name="Imagem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00000" y="2565000"/>
            <a:ext cx="4643640" cy="3634200"/>
          </a:xfrm>
          <a:prstGeom prst="rect">
            <a:avLst/>
          </a:prstGeom>
        </p:spPr>
      </p:pic>
      <p:pic>
        <p:nvPicPr>
          <p:cNvPr id="32" name="Imagem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0440" y="1628640"/>
            <a:ext cx="1968840" cy="2232000"/>
          </a:xfrm>
          <a:prstGeom prst="rect">
            <a:avLst/>
          </a:prstGeom>
        </p:spPr>
      </p:pic>
      <p:sp>
        <p:nvSpPr>
          <p:cNvPr id="33" name="CustomShape 2"/>
          <p:cNvSpPr/>
          <p:nvPr/>
        </p:nvSpPr>
        <p:spPr>
          <a:xfrm>
            <a:off x="2411640" y="1835640"/>
            <a:ext cx="295200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b="1">
                <a:solidFill>
                  <a:srgbClr val="000000"/>
                </a:solidFill>
                <a:latin typeface="Arial"/>
                <a:ea typeface="Times New Roman"/>
              </a:rPr>
              <a:t>Regulador de Pressão</a:t>
            </a:r>
            <a:endParaRPr/>
          </a:p>
        </p:txBody>
      </p:sp>
      <p:sp>
        <p:nvSpPr>
          <p:cNvPr id="34" name="CustomShape 3"/>
          <p:cNvSpPr/>
          <p:nvPr/>
        </p:nvSpPr>
        <p:spPr>
          <a:xfrm>
            <a:off x="4644000" y="6165360"/>
            <a:ext cx="432000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b="1">
                <a:solidFill>
                  <a:srgbClr val="000000"/>
                </a:solidFill>
                <a:latin typeface="Arial"/>
                <a:ea typeface="Times New Roman"/>
              </a:rPr>
              <a:t>Manômetro de Alta e Baixa Pressão</a:t>
            </a:r>
            <a:endParaRPr/>
          </a:p>
        </p:txBody>
      </p:sp>
      <p:sp>
        <p:nvSpPr>
          <p:cNvPr id="35" name="CustomShape 4"/>
          <p:cNvSpPr/>
          <p:nvPr/>
        </p:nvSpPr>
        <p:spPr>
          <a:xfrm>
            <a:off x="2339640" y="4581000"/>
            <a:ext cx="1367640" cy="91332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pt-BR" b="1">
                <a:solidFill>
                  <a:srgbClr val="000000"/>
                </a:solidFill>
                <a:latin typeface="Arial"/>
                <a:ea typeface="Times New Roman"/>
              </a:rPr>
              <a:t>Válvula do cilindro de Oxigênio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pt-BR" sz="4400">
                <a:solidFill>
                  <a:srgbClr val="000000"/>
                </a:solidFill>
                <a:latin typeface="Calibri"/>
              </a:rPr>
              <a:t>Soldagem oxiacetilênica</a:t>
            </a:r>
            <a:endParaRPr/>
          </a:p>
        </p:txBody>
      </p:sp>
      <p:pic>
        <p:nvPicPr>
          <p:cNvPr id="37" name="Imagem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52000" y="2205000"/>
            <a:ext cx="3246840" cy="4465440"/>
          </a:xfrm>
          <a:prstGeom prst="rect">
            <a:avLst/>
          </a:prstGeom>
        </p:spPr>
      </p:pic>
      <p:sp>
        <p:nvSpPr>
          <p:cNvPr id="38" name="CustomShape 2"/>
          <p:cNvSpPr/>
          <p:nvPr/>
        </p:nvSpPr>
        <p:spPr>
          <a:xfrm>
            <a:off x="142844" y="2444040"/>
            <a:ext cx="5292796" cy="3985560"/>
          </a:xfrm>
          <a:prstGeom prst="rect">
            <a:avLst/>
          </a:prstGeo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pt-BR" sz="1600" dirty="0" smtClean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Arial"/>
                <a:ea typeface="Times New Roman"/>
              </a:rPr>
              <a:t>oxigênio e o acetileno são retirados das garrafas. A mistura obtida queima-se em duas fases. A chama para soldar é ajustada ou regulada através do maçarico. Para que se obtenha uma combustão completa, para uma parte de acetileno, necessita-se de 2,5 partes de oxigênio. Para a regulagem da chama de solda, misturam-se oxigênio e acetileno na proporção de 1:1. A combustão nesta primeira fase é incompleta</a:t>
            </a:r>
            <a:r>
              <a:rPr lang="pt-BR" sz="2400" dirty="0" smtClean="0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</a:p>
        </p:txBody>
      </p:sp>
      <p:sp>
        <p:nvSpPr>
          <p:cNvPr id="39" name="CustomShape 3"/>
          <p:cNvSpPr/>
          <p:nvPr/>
        </p:nvSpPr>
        <p:spPr>
          <a:xfrm>
            <a:off x="1571604" y="1571612"/>
            <a:ext cx="231444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pt-BR" b="1" dirty="0">
                <a:solidFill>
                  <a:srgbClr val="000000"/>
                </a:solidFill>
                <a:latin typeface="Arial"/>
              </a:rPr>
              <a:t>Fase de combustão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1212</Words>
  <Application>Microsoft Office PowerPoint</Application>
  <PresentationFormat>Apresentação na tela (4:3)</PresentationFormat>
  <Paragraphs>100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IF Sul-rio-grandense</dc:creator>
  <cp:lastModifiedBy>Usuario</cp:lastModifiedBy>
  <cp:revision>14</cp:revision>
  <dcterms:created xsi:type="dcterms:W3CDTF">2013-11-25T21:12:35Z</dcterms:created>
  <dcterms:modified xsi:type="dcterms:W3CDTF">2014-07-05T02:54:50Z</dcterms:modified>
</cp:coreProperties>
</file>