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24" autoAdjust="0"/>
  </p:normalViewPr>
  <p:slideViewPr>
    <p:cSldViewPr>
      <p:cViewPr>
        <p:scale>
          <a:sx n="66" d="100"/>
          <a:sy n="66" d="100"/>
        </p:scale>
        <p:origin x="-1500" y="-16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964AE-F5AE-4FAC-8B3B-13C2C864FAEA}" type="datetimeFigureOut">
              <a:rPr lang="pt-PT" smtClean="0"/>
              <a:pPr/>
              <a:t>28-02-2014</a:t>
            </a:fld>
            <a:endParaRPr lang="pt-PT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FE65B-43AA-4165-B258-6134A3E47ADE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E65B-43AA-4165-B258-6134A3E47ADE}" type="slidenum">
              <a:rPr lang="pt-PT" smtClean="0"/>
              <a:pPr/>
              <a:t>12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8" descr="PP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4225" y="4149725"/>
            <a:ext cx="5184775" cy="129540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5124" name="AutoShape 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1989138"/>
            <a:ext cx="6913563" cy="1905000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4C606-57A6-4B8B-8EAD-8E718568450C}" type="datetimeFigureOut">
              <a:rPr lang="pt-PT" smtClean="0"/>
              <a:pPr/>
              <a:t>28-02-2014</a:t>
            </a:fld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86550" y="957263"/>
            <a:ext cx="2076450" cy="513397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57263"/>
            <a:ext cx="6076950" cy="513397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4C606-57A6-4B8B-8EAD-8E718568450C}" type="datetimeFigureOut">
              <a:rPr lang="pt-PT" smtClean="0"/>
              <a:pPr/>
              <a:t>28-02-2014</a:t>
            </a:fld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, texto e clip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lip-art 3"/>
          <p:cNvSpPr>
            <a:spLocks noGrp="1"/>
          </p:cNvSpPr>
          <p:nvPr>
            <p:ph type="clipArt"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r>
              <a:rPr lang="pt-BR" noProof="0" smtClean="0"/>
              <a:t>Clique no ícone para adicionar clip-art</a:t>
            </a:r>
            <a:endParaRPr lang="pt-BR" noProof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294C606-57A6-4B8B-8EAD-8E718568450C}" type="datetimeFigureOut">
              <a:rPr lang="pt-PT" smtClean="0"/>
              <a:pPr/>
              <a:t>28-02-2014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019925" y="62865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CEB84CA-B6CE-435F-A5E0-D8AD8D3A131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4C606-57A6-4B8B-8EAD-8E718568450C}" type="datetimeFigureOut">
              <a:rPr lang="pt-PT" smtClean="0"/>
              <a:pPr/>
              <a:t>28-02-2014</a:t>
            </a:fld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0"/>
            <a:ext cx="3340621" cy="64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4C606-57A6-4B8B-8EAD-8E718568450C}" type="datetimeFigureOut">
              <a:rPr lang="pt-PT" smtClean="0"/>
              <a:pPr/>
              <a:t>28-02-2014</a:t>
            </a:fld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85775" y="1773238"/>
            <a:ext cx="406241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00588" y="1773238"/>
            <a:ext cx="4062412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4C606-57A6-4B8B-8EAD-8E718568450C}" type="datetimeFigureOut">
              <a:rPr lang="pt-PT" smtClean="0"/>
              <a:pPr/>
              <a:t>28-02-2014</a:t>
            </a:fld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4C606-57A6-4B8B-8EAD-8E718568450C}" type="datetimeFigureOut">
              <a:rPr lang="pt-PT" smtClean="0"/>
              <a:pPr/>
              <a:t>28-02-2014</a:t>
            </a:fld>
            <a:endParaRPr lang="pt-P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4C606-57A6-4B8B-8EAD-8E718568450C}" type="datetimeFigureOut">
              <a:rPr lang="pt-PT" smtClean="0"/>
              <a:pPr/>
              <a:t>28-02-2014</a:t>
            </a:fld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4C606-57A6-4B8B-8EAD-8E718568450C}" type="datetimeFigureOut">
              <a:rPr lang="pt-PT" smtClean="0"/>
              <a:pPr/>
              <a:t>28-02-2014</a:t>
            </a:fld>
            <a:endParaRPr lang="pt-P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4C606-57A6-4B8B-8EAD-8E718568450C}" type="datetimeFigureOut">
              <a:rPr lang="pt-PT" smtClean="0"/>
              <a:pPr/>
              <a:t>28-02-2014</a:t>
            </a:fld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4C606-57A6-4B8B-8EAD-8E718568450C}" type="datetimeFigureOut">
              <a:rPr lang="pt-PT" smtClean="0"/>
              <a:pPr/>
              <a:t>28-02-2014</a:t>
            </a:fld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7" descr="PPT2b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AutoShap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57263"/>
            <a:ext cx="8277225" cy="71913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773238"/>
            <a:ext cx="8277225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6175" y="61722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19A1A"/>
                </a:solidFill>
              </a:defRPr>
            </a:lvl1pPr>
          </a:lstStyle>
          <a:p>
            <a:fld id="{B294C606-57A6-4B8B-8EAD-8E718568450C}" type="datetimeFigureOut">
              <a:rPr lang="pt-PT" smtClean="0"/>
              <a:pPr/>
              <a:t>28-02-2014</a:t>
            </a:fld>
            <a:endParaRPr lang="pt-PT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154738"/>
            <a:ext cx="289718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519A1A"/>
                </a:solidFill>
              </a:defRPr>
            </a:lvl1pPr>
          </a:lstStyle>
          <a:p>
            <a:endParaRPr lang="pt-PT"/>
          </a:p>
        </p:txBody>
      </p:sp>
      <p:pic>
        <p:nvPicPr>
          <p:cNvPr id="7" name="Imagem 8" descr="PPT2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PPT2b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19872" y="0"/>
            <a:ext cx="3340621" cy="64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19A1A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5000"/>
        </a:spcBef>
        <a:spcAft>
          <a:spcPct val="0"/>
        </a:spcAft>
        <a:buClr>
          <a:srgbClr val="519A1A"/>
        </a:buClr>
        <a:buSzPct val="75000"/>
        <a:buFont typeface="Wingdings" pitchFamily="2" charset="2"/>
        <a:buChar char="l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5000"/>
        </a:spcBef>
        <a:spcAft>
          <a:spcPct val="0"/>
        </a:spcAft>
        <a:buClr>
          <a:srgbClr val="519A1A"/>
        </a:buClr>
        <a:buChar char="–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5000"/>
        </a:spcBef>
        <a:spcAft>
          <a:spcPct val="0"/>
        </a:spcAft>
        <a:buClr>
          <a:srgbClr val="519A1A"/>
        </a:buClr>
        <a:buSzPct val="75000"/>
        <a:buFont typeface="Wingdings" pitchFamily="2" charset="2"/>
        <a:buChar char="l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5000"/>
        </a:spcBef>
        <a:spcAft>
          <a:spcPct val="0"/>
        </a:spcAft>
        <a:buClr>
          <a:srgbClr val="519A1A"/>
        </a:buClr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519A1A"/>
        </a:buClr>
        <a:buFont typeface="Wingdings" pitchFamily="2" charset="2"/>
        <a:buChar char="l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519A1A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519A1A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519A1A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519A1A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381000" y="5105400"/>
            <a:ext cx="6552728" cy="1295400"/>
          </a:xfrm>
        </p:spPr>
        <p:txBody>
          <a:bodyPr/>
          <a:lstStyle/>
          <a:p>
            <a:r>
              <a:rPr lang="pt-BR" dirty="0" smtClean="0"/>
              <a:t> Professor: André Carvalho Tavares</a:t>
            </a:r>
          </a:p>
          <a:p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ctrTitle" sz="quarter"/>
          </p:nvPr>
        </p:nvSpPr>
        <p:spPr>
          <a:xfrm>
            <a:off x="990600" y="1066800"/>
            <a:ext cx="6913563" cy="1905000"/>
          </a:xfrm>
        </p:spPr>
        <p:txBody>
          <a:bodyPr/>
          <a:lstStyle/>
          <a:p>
            <a:r>
              <a:rPr lang="pt-PT" dirty="0" smtClean="0"/>
              <a:t>Aula 2 -Fresamento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438400"/>
            <a:ext cx="3643312" cy="293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O “bruto” deverá ficar assim: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28800"/>
            <a:ext cx="6896536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0800" y="957263"/>
            <a:ext cx="6143625" cy="719137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Características de contorno da aresta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838200" y="2057400"/>
            <a:ext cx="5486400" cy="990600"/>
          </a:xfrm>
          <a:prstGeom prst="rightArrow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838200" y="2362200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Na barra de ferramentas clicar em </a:t>
            </a:r>
            <a:r>
              <a:rPr lang="pt-BR" b="1" i="1" dirty="0" smtClean="0"/>
              <a:t>Solidus1</a:t>
            </a:r>
            <a:endParaRPr lang="pt-P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905000"/>
            <a:ext cx="2057400" cy="466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ipse 7"/>
          <p:cNvSpPr/>
          <p:nvPr/>
        </p:nvSpPr>
        <p:spPr>
          <a:xfrm>
            <a:off x="6400800" y="4114800"/>
            <a:ext cx="2362200" cy="3810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Seta para baixo 8"/>
          <p:cNvSpPr/>
          <p:nvPr/>
        </p:nvSpPr>
        <p:spPr>
          <a:xfrm rot="16200000">
            <a:off x="5524500" y="3771900"/>
            <a:ext cx="571500" cy="1104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657600"/>
            <a:ext cx="31908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lipse 10"/>
          <p:cNvSpPr/>
          <p:nvPr/>
        </p:nvSpPr>
        <p:spPr>
          <a:xfrm>
            <a:off x="1524000" y="5105400"/>
            <a:ext cx="914400" cy="5334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Seta para baixo 11"/>
          <p:cNvSpPr/>
          <p:nvPr/>
        </p:nvSpPr>
        <p:spPr>
          <a:xfrm rot="14161779">
            <a:off x="865477" y="5251018"/>
            <a:ext cx="571500" cy="1104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ão 2 5"/>
          <p:cNvSpPr/>
          <p:nvPr/>
        </p:nvSpPr>
        <p:spPr>
          <a:xfrm rot="949516">
            <a:off x="4885373" y="1706331"/>
            <a:ext cx="5029200" cy="2438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4600" y="990600"/>
            <a:ext cx="5105400" cy="719137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Características de contorno da aresta</a:t>
            </a:r>
            <a:r>
              <a:rPr lang="pt-PT" dirty="0" smtClean="0"/>
              <a:t>•</a:t>
            </a: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5775" y="1773238"/>
            <a:ext cx="4619625" cy="4318000"/>
          </a:xfrm>
        </p:spPr>
        <p:txBody>
          <a:bodyPr/>
          <a:lstStyle/>
          <a:p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Selecionar as </a:t>
            </a:r>
            <a:r>
              <a:rPr lang="pt-BR" i="1" u="sng" dirty="0" smtClean="0">
                <a:solidFill>
                  <a:schemeClr val="accent2">
                    <a:lumMod val="50000"/>
                  </a:schemeClr>
                </a:solidFill>
              </a:rPr>
              <a:t>arestas externas </a:t>
            </a:r>
            <a:r>
              <a:rPr lang="pt-BR" i="1" dirty="0" smtClean="0">
                <a:solidFill>
                  <a:schemeClr val="accent2">
                    <a:lumMod val="50000"/>
                  </a:schemeClr>
                </a:solidFill>
              </a:rPr>
              <a:t>e superiores da peça.</a:t>
            </a:r>
          </a:p>
          <a:p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•Selecionar todas até fechar o contorno.</a:t>
            </a:r>
          </a:p>
          <a:p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•Finalizar clicando com o botão direito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1400" y="4191000"/>
            <a:ext cx="335438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5791200" y="2362200"/>
            <a:ext cx="335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000000"/>
                </a:solidFill>
              </a:rPr>
              <a:t>Dica: Você pode esconder o </a:t>
            </a:r>
            <a:r>
              <a:rPr lang="pt-BR" b="1" i="1" dirty="0" err="1" smtClean="0">
                <a:solidFill>
                  <a:srgbClr val="000000"/>
                </a:solidFill>
              </a:rPr>
              <a:t>layerstock</a:t>
            </a:r>
            <a:r>
              <a:rPr lang="pt-BR" b="1" i="1" dirty="0" smtClean="0">
                <a:solidFill>
                  <a:srgbClr val="000000"/>
                </a:solidFill>
              </a:rPr>
              <a:t> para facilitar a seleção das arestas!</a:t>
            </a:r>
            <a:endParaRPr lang="pt-PT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7400" y="1524000"/>
            <a:ext cx="7086600" cy="719137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Características de contorno da aresta</a:t>
            </a:r>
            <a:r>
              <a:rPr lang="pt-BR" dirty="0" smtClean="0"/>
              <a:t/>
            </a:r>
            <a:br>
              <a:rPr lang="pt-BR" dirty="0" smtClean="0"/>
            </a:br>
            <a:endParaRPr lang="pt-PT" dirty="0"/>
          </a:p>
        </p:txBody>
      </p:sp>
      <p:sp>
        <p:nvSpPr>
          <p:cNvPr id="4" name="Retângulo 3"/>
          <p:cNvSpPr/>
          <p:nvPr/>
        </p:nvSpPr>
        <p:spPr>
          <a:xfrm>
            <a:off x="457200" y="1752600"/>
            <a:ext cx="4876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•</a:t>
            </a:r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</a:rPr>
              <a:t>Selecionar as </a:t>
            </a:r>
            <a:r>
              <a:rPr lang="pt-BR" sz="2800" i="1" dirty="0" smtClean="0">
                <a:solidFill>
                  <a:schemeClr val="accent2">
                    <a:lumMod val="50000"/>
                  </a:schemeClr>
                </a:solidFill>
              </a:rPr>
              <a:t>arestas internas e superiores da peça.</a:t>
            </a:r>
          </a:p>
          <a:p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</a:rPr>
              <a:t>•Selecionar todas até fechar o contorno.</a:t>
            </a:r>
          </a:p>
          <a:p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</a:rPr>
              <a:t>•Finalizar clicando com o botão direito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438400"/>
            <a:ext cx="3716953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28800"/>
            <a:ext cx="7620000" cy="428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447800"/>
            <a:ext cx="314325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ta para a direita 5"/>
          <p:cNvSpPr/>
          <p:nvPr/>
        </p:nvSpPr>
        <p:spPr>
          <a:xfrm>
            <a:off x="0" y="3200400"/>
            <a:ext cx="2286000" cy="1752600"/>
          </a:xfrm>
          <a:prstGeom prst="rightArrow">
            <a:avLst/>
          </a:prstGeom>
          <a:solidFill>
            <a:schemeClr val="bg1">
              <a:lumMod val="7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62200" y="533400"/>
            <a:ext cx="6448425" cy="7191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Criar uma nova </a:t>
            </a:r>
            <a:r>
              <a:rPr lang="pt-PT" i="1" dirty="0" smtClean="0">
                <a:solidFill>
                  <a:srgbClr val="FF0000"/>
                </a:solidFill>
              </a:rPr>
              <a:t>LayerClicar 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3657600"/>
            <a:ext cx="213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err="1" smtClean="0">
                <a:solidFill>
                  <a:srgbClr val="FF0000"/>
                </a:solidFill>
              </a:rPr>
              <a:t>Layer</a:t>
            </a:r>
            <a:r>
              <a:rPr lang="pt-BR" dirty="0" smtClean="0">
                <a:solidFill>
                  <a:srgbClr val="FF0000"/>
                </a:solidFill>
              </a:rPr>
              <a:t> Clicar  com o botão direito do mouse nesta área.</a:t>
            </a:r>
            <a:endParaRPr lang="pt-PT" dirty="0" smtClean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2057400"/>
            <a:ext cx="27146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Forma 9"/>
          <p:cNvCxnSpPr>
            <a:stCxn id="1026" idx="3"/>
          </p:cNvCxnSpPr>
          <p:nvPr/>
        </p:nvCxnSpPr>
        <p:spPr>
          <a:xfrm flipV="1">
            <a:off x="4972050" y="2819400"/>
            <a:ext cx="1276350" cy="1081088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733800"/>
            <a:ext cx="20669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ector de seta reta 13"/>
          <p:cNvCxnSpPr/>
          <p:nvPr/>
        </p:nvCxnSpPr>
        <p:spPr>
          <a:xfrm>
            <a:off x="6934200" y="3124200"/>
            <a:ext cx="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/>
          <p:cNvSpPr/>
          <p:nvPr/>
        </p:nvSpPr>
        <p:spPr>
          <a:xfrm>
            <a:off x="2133600" y="3657600"/>
            <a:ext cx="2514600" cy="19050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5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Extrair características da face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67000"/>
            <a:ext cx="21050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905000"/>
            <a:ext cx="17526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5450" y="3429000"/>
            <a:ext cx="36385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ector de seta reta 6"/>
          <p:cNvCxnSpPr/>
          <p:nvPr/>
        </p:nvCxnSpPr>
        <p:spPr>
          <a:xfrm flipH="1">
            <a:off x="6400800" y="3581400"/>
            <a:ext cx="137160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H="1">
            <a:off x="5029200" y="2743200"/>
            <a:ext cx="6858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H="1">
            <a:off x="1752600" y="3429000"/>
            <a:ext cx="9906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3600" y="957263"/>
            <a:ext cx="6600825" cy="4905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Faces a serem selecionadas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362200"/>
            <a:ext cx="60007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1600200"/>
            <a:ext cx="8277225" cy="719137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Criando uma Sequência de Usinagem </a:t>
            </a:r>
            <a:r>
              <a:rPr lang="pt-BR" dirty="0" smtClean="0"/>
              <a:t/>
            </a:r>
            <a:br>
              <a:rPr lang="pt-BR" dirty="0" smtClean="0"/>
            </a:b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5775" y="1773238"/>
            <a:ext cx="5762625" cy="4318000"/>
          </a:xfrm>
        </p:spPr>
        <p:txBody>
          <a:bodyPr/>
          <a:lstStyle/>
          <a:p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•Passe para o modo de Manufatura </a:t>
            </a:r>
          </a:p>
          <a:p>
            <a:pPr>
              <a:buNone/>
            </a:pPr>
            <a:endParaRPr lang="pt-BR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Clique no ícone </a:t>
            </a:r>
            <a:r>
              <a:rPr lang="pt-BR" dirty="0" err="1" smtClean="0">
                <a:solidFill>
                  <a:schemeClr val="accent2">
                    <a:lumMod val="50000"/>
                  </a:schemeClr>
                </a:solidFill>
              </a:rPr>
              <a:t>Manufactureno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 canto superior direito da janela do </a:t>
            </a:r>
            <a:r>
              <a:rPr lang="pt-BR" dirty="0" err="1" smtClean="0">
                <a:solidFill>
                  <a:schemeClr val="accent2">
                    <a:lumMod val="50000"/>
                  </a:schemeClr>
                </a:solidFill>
              </a:rPr>
              <a:t>EdgeCAM</a:t>
            </a:r>
            <a:endParaRPr lang="pt-BR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pt-P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828800"/>
            <a:ext cx="2209800" cy="208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e 4"/>
          <p:cNvSpPr/>
          <p:nvPr/>
        </p:nvSpPr>
        <p:spPr>
          <a:xfrm>
            <a:off x="7391400" y="2819400"/>
            <a:ext cx="1371600" cy="6858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Seta para baixo 5"/>
          <p:cNvSpPr/>
          <p:nvPr/>
        </p:nvSpPr>
        <p:spPr>
          <a:xfrm rot="14619732">
            <a:off x="6604287" y="2979471"/>
            <a:ext cx="727326" cy="19658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914400"/>
            <a:ext cx="8277225" cy="719137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Criando uma Sequência de Usinagem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752600"/>
            <a:ext cx="5638800" cy="469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e 6"/>
          <p:cNvSpPr/>
          <p:nvPr/>
        </p:nvSpPr>
        <p:spPr>
          <a:xfrm>
            <a:off x="3429000" y="2438400"/>
            <a:ext cx="2362200" cy="3810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Elipse 8"/>
          <p:cNvSpPr/>
          <p:nvPr/>
        </p:nvSpPr>
        <p:spPr>
          <a:xfrm>
            <a:off x="3124200" y="2971800"/>
            <a:ext cx="2362200" cy="3810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Elipse 10"/>
          <p:cNvSpPr/>
          <p:nvPr/>
        </p:nvSpPr>
        <p:spPr>
          <a:xfrm>
            <a:off x="6096000" y="2971800"/>
            <a:ext cx="2362200" cy="3810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Elipse 12"/>
          <p:cNvSpPr/>
          <p:nvPr/>
        </p:nvSpPr>
        <p:spPr>
          <a:xfrm>
            <a:off x="3200400" y="4495800"/>
            <a:ext cx="1600200" cy="8382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Elipse 14"/>
          <p:cNvSpPr/>
          <p:nvPr/>
        </p:nvSpPr>
        <p:spPr>
          <a:xfrm>
            <a:off x="4724400" y="4953000"/>
            <a:ext cx="2362200" cy="6858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Elipse 16"/>
          <p:cNvSpPr/>
          <p:nvPr/>
        </p:nvSpPr>
        <p:spPr>
          <a:xfrm>
            <a:off x="4419600" y="6019800"/>
            <a:ext cx="1219200" cy="3048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Seta para baixo 17"/>
          <p:cNvSpPr/>
          <p:nvPr/>
        </p:nvSpPr>
        <p:spPr>
          <a:xfrm rot="16200000">
            <a:off x="3543300" y="5676900"/>
            <a:ext cx="571500" cy="1104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1600" dirty="0" smtClean="0">
                <a:solidFill>
                  <a:schemeClr val="accent2">
                    <a:lumMod val="50000"/>
                  </a:schemeClr>
                </a:solidFill>
              </a:rPr>
              <a:t>Exercício de Fresamento </a:t>
            </a:r>
          </a:p>
          <a:p>
            <a:r>
              <a:rPr lang="pt-PT" sz="1600" dirty="0" smtClean="0">
                <a:solidFill>
                  <a:schemeClr val="accent2">
                    <a:lumMod val="50000"/>
                  </a:schemeClr>
                </a:solidFill>
              </a:rPr>
              <a:t>Neste exercício você aprenderá:</a:t>
            </a:r>
          </a:p>
          <a:p>
            <a:r>
              <a:rPr lang="pt-BR" sz="1600" dirty="0" smtClean="0">
                <a:solidFill>
                  <a:schemeClr val="accent2">
                    <a:lumMod val="50000"/>
                  </a:schemeClr>
                </a:solidFill>
              </a:rPr>
              <a:t>Como abrir um modelo sólido. </a:t>
            </a:r>
          </a:p>
          <a:p>
            <a:r>
              <a:rPr lang="pt-BR" sz="1600" dirty="0" smtClean="0">
                <a:solidFill>
                  <a:schemeClr val="accent2">
                    <a:lumMod val="50000"/>
                  </a:schemeClr>
                </a:solidFill>
              </a:rPr>
              <a:t>Como mudar de vista –selecionando isométrica e zoom. </a:t>
            </a:r>
          </a:p>
          <a:p>
            <a:r>
              <a:rPr lang="pt-BR" sz="1600" dirty="0" smtClean="0">
                <a:solidFill>
                  <a:schemeClr val="accent2">
                    <a:lumMod val="50000"/>
                  </a:schemeClr>
                </a:solidFill>
              </a:rPr>
              <a:t>Como alinhar o corpo para o </a:t>
            </a:r>
            <a:r>
              <a:rPr lang="pt-BR" sz="1600" dirty="0" err="1" smtClean="0">
                <a:solidFill>
                  <a:schemeClr val="accent2">
                    <a:lumMod val="50000"/>
                  </a:schemeClr>
                </a:solidFill>
              </a:rPr>
              <a:t>fresamento</a:t>
            </a:r>
            <a:r>
              <a:rPr lang="pt-BR" sz="16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pt-BR" sz="1600" dirty="0" smtClean="0">
                <a:solidFill>
                  <a:schemeClr val="accent2">
                    <a:lumMod val="50000"/>
                  </a:schemeClr>
                </a:solidFill>
              </a:rPr>
              <a:t>Como criar um Bruto (stock). </a:t>
            </a:r>
          </a:p>
          <a:p>
            <a:r>
              <a:rPr lang="pt-BR" sz="1600" dirty="0" smtClean="0">
                <a:solidFill>
                  <a:schemeClr val="accent2">
                    <a:lumMod val="50000"/>
                  </a:schemeClr>
                </a:solidFill>
              </a:rPr>
              <a:t>Características de contorno da aresta.</a:t>
            </a:r>
          </a:p>
          <a:p>
            <a:r>
              <a:rPr lang="pt-PT" sz="1600" dirty="0" smtClean="0">
                <a:solidFill>
                  <a:schemeClr val="accent2">
                    <a:lumMod val="50000"/>
                  </a:schemeClr>
                </a:solidFill>
              </a:rPr>
              <a:t>Criar uma nova Layer.</a:t>
            </a:r>
          </a:p>
          <a:p>
            <a:r>
              <a:rPr lang="pt-PT" sz="1600" dirty="0" smtClean="0">
                <a:solidFill>
                  <a:schemeClr val="accent2">
                    <a:lumMod val="50000"/>
                  </a:schemeClr>
                </a:solidFill>
              </a:rPr>
              <a:t>Extrair características da face.</a:t>
            </a:r>
          </a:p>
          <a:p>
            <a:r>
              <a:rPr lang="pt-BR" sz="1600" dirty="0" smtClean="0">
                <a:solidFill>
                  <a:schemeClr val="accent2">
                    <a:lumMod val="50000"/>
                  </a:schemeClr>
                </a:solidFill>
              </a:rPr>
              <a:t>Como criar uma usinagem usando Operações (</a:t>
            </a:r>
            <a:r>
              <a:rPr lang="pt-BR" sz="1600" dirty="0" err="1" smtClean="0">
                <a:solidFill>
                  <a:schemeClr val="accent2">
                    <a:lumMod val="50000"/>
                  </a:schemeClr>
                </a:solidFill>
              </a:rPr>
              <a:t>operations</a:t>
            </a:r>
            <a:r>
              <a:rPr lang="pt-BR" sz="1600" dirty="0" smtClean="0">
                <a:solidFill>
                  <a:schemeClr val="accent2">
                    <a:lumMod val="50000"/>
                  </a:schemeClr>
                </a:solidFill>
              </a:rPr>
              <a:t>) e Ciclos (</a:t>
            </a:r>
            <a:r>
              <a:rPr lang="pt-BR" sz="1600" dirty="0" err="1" smtClean="0">
                <a:solidFill>
                  <a:schemeClr val="accent2">
                    <a:lumMod val="50000"/>
                  </a:schemeClr>
                </a:solidFill>
              </a:rPr>
              <a:t>Cycles</a:t>
            </a:r>
            <a:r>
              <a:rPr lang="pt-BR" sz="16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r>
              <a:rPr lang="pt-PT" sz="1600" dirty="0" smtClean="0">
                <a:solidFill>
                  <a:schemeClr val="accent2">
                    <a:lumMod val="50000"/>
                  </a:schemeClr>
                </a:solidFill>
              </a:rPr>
              <a:t>Como simular sua usinagem. </a:t>
            </a:r>
          </a:p>
          <a:p>
            <a:r>
              <a:rPr lang="pt-PT" sz="1600" dirty="0" smtClean="0">
                <a:solidFill>
                  <a:schemeClr val="accent2">
                    <a:lumMod val="50000"/>
                  </a:schemeClr>
                </a:solidFill>
              </a:rPr>
              <a:t>Como editar operações. 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383432" y="998984"/>
            <a:ext cx="8277225" cy="7191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Exercício de Fresamento</a:t>
            </a:r>
            <a:br>
              <a:rPr lang="pt-PT" dirty="0" smtClean="0">
                <a:solidFill>
                  <a:srgbClr val="FF0000"/>
                </a:solidFill>
              </a:rPr>
            </a:b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895600" y="1143000"/>
            <a:ext cx="350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rgbClr val="FF0000"/>
                </a:solidFill>
              </a:rPr>
              <a:t>Neste exercício você aprenderá: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6775" y="533400"/>
            <a:ext cx="8277225" cy="7191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Desbastando a Peça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3400" y="5181600"/>
            <a:ext cx="6372225" cy="4318000"/>
          </a:xfrm>
        </p:spPr>
        <p:txBody>
          <a:bodyPr/>
          <a:lstStyle/>
          <a:p>
            <a:pPr>
              <a:buNone/>
            </a:pPr>
            <a:endParaRPr lang="pt-BR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pt-PT" sz="3200" kern="1200" dirty="0" smtClean="0">
                <a:solidFill>
                  <a:schemeClr val="accent2">
                    <a:lumMod val="50000"/>
                  </a:schemeClr>
                </a:solidFill>
              </a:rPr>
              <a:t>Confirme novamente.</a:t>
            </a:r>
          </a:p>
          <a:p>
            <a:endParaRPr lang="pt-P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1350" y="1676400"/>
            <a:ext cx="21526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838200" y="1752600"/>
            <a:ext cx="5937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200" dirty="0" smtClean="0">
                <a:solidFill>
                  <a:schemeClr val="accent2">
                    <a:lumMod val="50000"/>
                  </a:schemeClr>
                </a:solidFill>
              </a:rPr>
              <a:t>Clique em Roughing Operation</a:t>
            </a:r>
            <a:r>
              <a:rPr lang="pt-PT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762000" y="2438400"/>
            <a:ext cx="7010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accent2">
                    <a:lumMod val="50000"/>
                  </a:schemeClr>
                </a:solidFill>
              </a:rPr>
              <a:t>Na barra de status aparece ”</a:t>
            </a:r>
            <a:r>
              <a:rPr lang="pt-BR" sz="3200" dirty="0" err="1" smtClean="0">
                <a:solidFill>
                  <a:schemeClr val="accent2">
                    <a:lumMod val="50000"/>
                  </a:schemeClr>
                </a:solidFill>
              </a:rPr>
              <a:t>Digitise</a:t>
            </a:r>
            <a:r>
              <a:rPr lang="pt-BR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t-BR" sz="3200" dirty="0" err="1" smtClean="0">
                <a:solidFill>
                  <a:schemeClr val="accent2">
                    <a:lumMod val="50000"/>
                  </a:schemeClr>
                </a:solidFill>
              </a:rPr>
              <a:t>Geometry</a:t>
            </a:r>
            <a:r>
              <a:rPr lang="pt-BR" sz="3200" dirty="0" smtClean="0">
                <a:solidFill>
                  <a:schemeClr val="accent2">
                    <a:lumMod val="50000"/>
                  </a:schemeClr>
                </a:solidFill>
              </a:rPr>
              <a:t> to machine”. Mova o mouse sobre peça e quando ela mudar de cor e aparecer escrito </a:t>
            </a:r>
            <a:r>
              <a:rPr lang="pt-BR" sz="3200" dirty="0" err="1" smtClean="0">
                <a:solidFill>
                  <a:schemeClr val="accent2">
                    <a:lumMod val="50000"/>
                  </a:schemeClr>
                </a:solidFill>
              </a:rPr>
              <a:t>Solid</a:t>
            </a:r>
            <a:r>
              <a:rPr lang="pt-BR" sz="3200" dirty="0" smtClean="0">
                <a:solidFill>
                  <a:schemeClr val="accent2">
                    <a:lumMod val="50000"/>
                  </a:schemeClr>
                </a:solidFill>
              </a:rPr>
              <a:t>..., CLIQUE. </a:t>
            </a:r>
            <a:endParaRPr lang="pt-PT" sz="32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09600" y="5181600"/>
            <a:ext cx="6013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>
                <a:solidFill>
                  <a:schemeClr val="accent2">
                    <a:lumMod val="50000"/>
                  </a:schemeClr>
                </a:solidFill>
              </a:rPr>
              <a:t>Confirme com o botão da direita</a:t>
            </a:r>
            <a:endParaRPr lang="pt-PT" sz="3200" dirty="0"/>
          </a:p>
        </p:txBody>
      </p:sp>
      <p:sp>
        <p:nvSpPr>
          <p:cNvPr id="11" name="Seta para baixo 10"/>
          <p:cNvSpPr/>
          <p:nvPr/>
        </p:nvSpPr>
        <p:spPr>
          <a:xfrm rot="13484423">
            <a:off x="7392688" y="2327095"/>
            <a:ext cx="571500" cy="1104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8277225" cy="7191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Desbastando a Peça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676400"/>
            <a:ext cx="592277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0" y="4267200"/>
            <a:ext cx="2438400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BR" b="1" dirty="0" smtClean="0"/>
              <a:t>Preencher os dados conforme a imagem</a:t>
            </a:r>
            <a:endParaRPr lang="pt-PT" dirty="0"/>
          </a:p>
        </p:txBody>
      </p:sp>
      <p:sp>
        <p:nvSpPr>
          <p:cNvPr id="8" name="Seta dobrada 7"/>
          <p:cNvSpPr/>
          <p:nvPr/>
        </p:nvSpPr>
        <p:spPr>
          <a:xfrm>
            <a:off x="914400" y="2667000"/>
            <a:ext cx="2057400" cy="1524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990600"/>
            <a:ext cx="8277225" cy="719137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Escolha a ferramenta para o desbaste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676400"/>
            <a:ext cx="5867400" cy="422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0" y="4267200"/>
            <a:ext cx="2438400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BR" b="1" dirty="0" smtClean="0"/>
              <a:t>Preencher os dados conforme a imagem</a:t>
            </a:r>
            <a:endParaRPr lang="pt-PT" dirty="0"/>
          </a:p>
        </p:txBody>
      </p:sp>
      <p:sp>
        <p:nvSpPr>
          <p:cNvPr id="6" name="Seta dobrada 5"/>
          <p:cNvSpPr/>
          <p:nvPr/>
        </p:nvSpPr>
        <p:spPr>
          <a:xfrm>
            <a:off x="914400" y="2667000"/>
            <a:ext cx="2057400" cy="1524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62200" y="957263"/>
            <a:ext cx="6781800" cy="719137"/>
          </a:xfrm>
        </p:spPr>
        <p:txBody>
          <a:bodyPr/>
          <a:lstStyle/>
          <a:p>
            <a:r>
              <a:rPr lang="pt-BR" sz="3200" dirty="0" smtClean="0">
                <a:solidFill>
                  <a:srgbClr val="FF0000"/>
                </a:solidFill>
              </a:rPr>
              <a:t>Altura de segurança...Incremento de corte...</a:t>
            </a:r>
            <a:endParaRPr lang="pt-PT" sz="3200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828800"/>
            <a:ext cx="5562600" cy="399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ta dobrada 4"/>
          <p:cNvSpPr/>
          <p:nvPr/>
        </p:nvSpPr>
        <p:spPr>
          <a:xfrm>
            <a:off x="4419600" y="5181600"/>
            <a:ext cx="1676400" cy="1219200"/>
          </a:xfrm>
          <a:prstGeom prst="bentArrow">
            <a:avLst>
              <a:gd name="adj1" fmla="val 14524"/>
              <a:gd name="adj2" fmla="val 25476"/>
              <a:gd name="adj3" fmla="val 35238"/>
              <a:gd name="adj4" fmla="val 408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4267200"/>
            <a:ext cx="2438400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t-BR" b="1" dirty="0" smtClean="0"/>
              <a:t>Preencher os dados conforme a imagem</a:t>
            </a:r>
            <a:endParaRPr lang="pt-PT" dirty="0"/>
          </a:p>
        </p:txBody>
      </p:sp>
      <p:sp>
        <p:nvSpPr>
          <p:cNvPr id="7" name="Seta dobrada 6"/>
          <p:cNvSpPr/>
          <p:nvPr/>
        </p:nvSpPr>
        <p:spPr>
          <a:xfrm>
            <a:off x="914400" y="2667000"/>
            <a:ext cx="2057400" cy="1524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Caminhos da ferramenta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81200"/>
            <a:ext cx="5715000" cy="42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Simulação do desbaste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52600"/>
            <a:ext cx="5562600" cy="476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6775" y="685800"/>
            <a:ext cx="8277225" cy="7191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Editar a “</a:t>
            </a:r>
            <a:r>
              <a:rPr lang="pt-PT" i="1" dirty="0" smtClean="0">
                <a:solidFill>
                  <a:srgbClr val="FF0000"/>
                </a:solidFill>
              </a:rPr>
              <a:t>Operation”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5775" y="1773238"/>
            <a:ext cx="6067425" cy="4318000"/>
          </a:xfrm>
        </p:spPr>
        <p:txBody>
          <a:bodyPr/>
          <a:lstStyle/>
          <a:p>
            <a:r>
              <a:rPr lang="pt-PT" dirty="0" smtClean="0">
                <a:solidFill>
                  <a:schemeClr val="accent2">
                    <a:lumMod val="50000"/>
                  </a:schemeClr>
                </a:solidFill>
              </a:rPr>
              <a:t>Editar a “</a:t>
            </a:r>
            <a:r>
              <a:rPr lang="pt-PT" i="1" dirty="0" smtClean="0">
                <a:solidFill>
                  <a:schemeClr val="accent2">
                    <a:lumMod val="50000"/>
                  </a:schemeClr>
                </a:solidFill>
              </a:rPr>
              <a:t>Operation”</a:t>
            </a:r>
          </a:p>
          <a:p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•Existem duas formas para se fazer isso:</a:t>
            </a:r>
          </a:p>
          <a:p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1.Clicar com o BD em cima da </a:t>
            </a:r>
            <a:r>
              <a:rPr lang="pt-BR" i="1" dirty="0" err="1" smtClean="0">
                <a:solidFill>
                  <a:schemeClr val="accent2">
                    <a:lumMod val="50000"/>
                  </a:schemeClr>
                </a:solidFill>
              </a:rPr>
              <a:t>Operatione</a:t>
            </a:r>
            <a:r>
              <a:rPr lang="pt-BR" i="1" dirty="0" smtClean="0">
                <a:solidFill>
                  <a:schemeClr val="accent2">
                    <a:lumMod val="50000"/>
                  </a:schemeClr>
                </a:solidFill>
              </a:rPr>
              <a:t> selecionar Edit</a:t>
            </a:r>
          </a:p>
          <a:p>
            <a:r>
              <a:rPr lang="pt-BR" i="1" dirty="0" smtClean="0">
                <a:solidFill>
                  <a:schemeClr val="accent2">
                    <a:lumMod val="50000"/>
                  </a:schemeClr>
                </a:solidFill>
              </a:rPr>
              <a:t>2.Dar dois cliques rápidos no caminho da ferramenta que aparece na tela em amarelo.</a:t>
            </a:r>
          </a:p>
          <a:p>
            <a:endParaRPr lang="pt-PT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962400"/>
            <a:ext cx="29908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524000"/>
            <a:ext cx="442421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6775" y="533400"/>
            <a:ext cx="8277225" cy="7191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Antes &amp; Depois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436892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429000"/>
            <a:ext cx="448491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276600" y="1905000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rgbClr val="FF0000"/>
                </a:solidFill>
              </a:rPr>
              <a:t>Antes</a:t>
            </a:r>
            <a:endParaRPr lang="pt-PT" dirty="0"/>
          </a:p>
        </p:txBody>
      </p:sp>
      <p:sp>
        <p:nvSpPr>
          <p:cNvPr id="7" name="Retângulo 6"/>
          <p:cNvSpPr/>
          <p:nvPr/>
        </p:nvSpPr>
        <p:spPr>
          <a:xfrm>
            <a:off x="7467600" y="3505200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rgbClr val="FF0000"/>
                </a:solidFill>
              </a:rPr>
              <a:t>Depois</a:t>
            </a:r>
            <a:endParaRPr lang="pt-P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ta para a direita 7"/>
          <p:cNvSpPr/>
          <p:nvPr/>
        </p:nvSpPr>
        <p:spPr>
          <a:xfrm>
            <a:off x="4572000" y="2057400"/>
            <a:ext cx="4572000" cy="3886200"/>
          </a:xfrm>
          <a:prstGeom prst="rightArrow">
            <a:avLst/>
          </a:prstGeom>
          <a:solidFill>
            <a:schemeClr val="tx2">
              <a:lumMod val="60000"/>
              <a:lumOff val="40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Seta para a direita 5"/>
          <p:cNvSpPr/>
          <p:nvPr/>
        </p:nvSpPr>
        <p:spPr>
          <a:xfrm>
            <a:off x="685800" y="2362200"/>
            <a:ext cx="3886200" cy="3276600"/>
          </a:xfrm>
          <a:prstGeom prst="rightArrow">
            <a:avLst/>
          </a:prstGeom>
          <a:solidFill>
            <a:schemeClr val="bg2">
              <a:lumMod val="60000"/>
              <a:lumOff val="40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Ciclos de Usinagem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209800" y="1676400"/>
            <a:ext cx="4800600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O que vamos fazer agora é a programação da usinagem sem usar as “</a:t>
            </a:r>
            <a:r>
              <a:rPr lang="pt-BR" i="1" dirty="0" err="1" smtClean="0">
                <a:solidFill>
                  <a:schemeClr val="accent2">
                    <a:lumMod val="50000"/>
                  </a:schemeClr>
                </a:solidFill>
              </a:rPr>
              <a:t>Operations</a:t>
            </a:r>
            <a:r>
              <a:rPr lang="pt-BR" i="1" dirty="0" smtClean="0">
                <a:solidFill>
                  <a:schemeClr val="accent2">
                    <a:lumMod val="50000"/>
                  </a:schemeClr>
                </a:solidFill>
              </a:rPr>
              <a:t>”</a:t>
            </a:r>
            <a:endParaRPr lang="pt-PT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90600" y="3581400"/>
            <a:ext cx="281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 smtClean="0">
                <a:solidFill>
                  <a:srgbClr val="000000"/>
                </a:solidFill>
              </a:rPr>
              <a:t>Para tanto é necessário seguir os seguintes passos:</a:t>
            </a:r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876800" y="3124200"/>
            <a:ext cx="3581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solidFill>
                  <a:srgbClr val="000000"/>
                </a:solidFill>
              </a:rPr>
              <a:t>Mover a ferramenta para o ponto de troca</a:t>
            </a:r>
          </a:p>
          <a:p>
            <a:r>
              <a:rPr lang="pt-PT" dirty="0" smtClean="0">
                <a:solidFill>
                  <a:srgbClr val="000000"/>
                </a:solidFill>
              </a:rPr>
              <a:t>•</a:t>
            </a:r>
            <a:r>
              <a:rPr lang="pt-PT" i="1" dirty="0" smtClean="0">
                <a:solidFill>
                  <a:srgbClr val="000000"/>
                </a:solidFill>
              </a:rPr>
              <a:t>Escolher uma ferramenta</a:t>
            </a:r>
          </a:p>
          <a:p>
            <a:r>
              <a:rPr lang="pt-BR" dirty="0" smtClean="0">
                <a:solidFill>
                  <a:srgbClr val="000000"/>
                </a:solidFill>
              </a:rPr>
              <a:t>•</a:t>
            </a:r>
            <a:r>
              <a:rPr lang="pt-BR" i="1" dirty="0" smtClean="0">
                <a:solidFill>
                  <a:srgbClr val="000000"/>
                </a:solidFill>
              </a:rPr>
              <a:t>Selecionar a estratégia de usinagem </a:t>
            </a:r>
            <a:r>
              <a:rPr lang="pt-PT" i="1" dirty="0" smtClean="0">
                <a:solidFill>
                  <a:srgbClr val="000000"/>
                </a:solidFill>
              </a:rPr>
              <a:t> </a:t>
            </a:r>
            <a:endParaRPr lang="pt-PT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1600200"/>
            <a:ext cx="6934200" cy="719137"/>
          </a:xfrm>
        </p:spPr>
        <p:txBody>
          <a:bodyPr/>
          <a:lstStyle/>
          <a:p>
            <a:r>
              <a:rPr lang="pt-PT" sz="3200" dirty="0" smtClean="0">
                <a:solidFill>
                  <a:srgbClr val="FF0000"/>
                </a:solidFill>
              </a:rPr>
              <a:t>Selecionar a Interface de Fresamento</a:t>
            </a:r>
            <a:r>
              <a:rPr lang="pt-PT" dirty="0" smtClean="0">
                <a:solidFill>
                  <a:srgbClr val="FF0000"/>
                </a:solidFill>
              </a:rPr>
              <a:t/>
            </a:r>
            <a:br>
              <a:rPr lang="pt-PT" dirty="0" smtClean="0">
                <a:solidFill>
                  <a:srgbClr val="FF0000"/>
                </a:solidFill>
              </a:rPr>
            </a:b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" y="1676400"/>
            <a:ext cx="8991600" cy="4318000"/>
          </a:xfrm>
        </p:spPr>
        <p:txBody>
          <a:bodyPr/>
          <a:lstStyle/>
          <a:p>
            <a:r>
              <a:rPr lang="pt-BR" sz="2400" dirty="0" smtClean="0">
                <a:solidFill>
                  <a:schemeClr val="accent2">
                    <a:lumMod val="50000"/>
                  </a:schemeClr>
                </a:solidFill>
              </a:rPr>
              <a:t>Clicar como Botão direito sobre a barra de ferramentas e escolher o perfil de </a:t>
            </a:r>
            <a:r>
              <a:rPr lang="pt-BR" sz="2400" dirty="0" err="1" smtClean="0">
                <a:solidFill>
                  <a:schemeClr val="accent2">
                    <a:lumMod val="50000"/>
                  </a:schemeClr>
                </a:solidFill>
              </a:rPr>
              <a:t>fresamento</a:t>
            </a:r>
            <a:r>
              <a:rPr lang="pt-BR" sz="2400" dirty="0" smtClean="0">
                <a:solidFill>
                  <a:schemeClr val="accent2">
                    <a:lumMod val="50000"/>
                  </a:schemeClr>
                </a:solidFill>
              </a:rPr>
              <a:t>, conforme a figura abaixo</a:t>
            </a:r>
            <a:endParaRPr lang="pt-PT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3400" y="5638800"/>
            <a:ext cx="777240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No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t-BR" dirty="0" smtClean="0">
                <a:solidFill>
                  <a:srgbClr val="FF0000"/>
                </a:solidFill>
              </a:rPr>
              <a:t>inicio </a:t>
            </a:r>
            <a:r>
              <a:rPr lang="pt-BR" dirty="0">
                <a:solidFill>
                  <a:srgbClr val="FF0000"/>
                </a:solidFill>
              </a:rPr>
              <a:t>de toda aula é importante configurara o perfil de usinagem que desejamos trabalhar. 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31"/>
          <a:stretch>
            <a:fillRect/>
          </a:stretch>
        </p:blipFill>
        <p:spPr bwMode="auto">
          <a:xfrm>
            <a:off x="1295400" y="2667000"/>
            <a:ext cx="4976602" cy="272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ipse 5"/>
          <p:cNvSpPr/>
          <p:nvPr/>
        </p:nvSpPr>
        <p:spPr>
          <a:xfrm>
            <a:off x="4114800" y="2590800"/>
            <a:ext cx="1371600" cy="7620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 l="14407" t="27746" r="10805" b="21375"/>
          <a:stretch>
            <a:fillRect/>
          </a:stretch>
        </p:blipFill>
        <p:spPr bwMode="auto">
          <a:xfrm>
            <a:off x="4797335" y="3489176"/>
            <a:ext cx="4346665" cy="1728192"/>
          </a:xfrm>
          <a:prstGeom prst="rect">
            <a:avLst/>
          </a:prstGeom>
          <a:noFill/>
        </p:spPr>
      </p:pic>
      <p:sp>
        <p:nvSpPr>
          <p:cNvPr id="9" name="Seta para baixo 8"/>
          <p:cNvSpPr/>
          <p:nvPr/>
        </p:nvSpPr>
        <p:spPr>
          <a:xfrm>
            <a:off x="5334000" y="3200400"/>
            <a:ext cx="4572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62200" y="957263"/>
            <a:ext cx="6372225" cy="719137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Mover a ferramenta para a troca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438400"/>
            <a:ext cx="30289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038600"/>
            <a:ext cx="33528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ta para baixo 5"/>
          <p:cNvSpPr/>
          <p:nvPr/>
        </p:nvSpPr>
        <p:spPr>
          <a:xfrm rot="3941789">
            <a:off x="2546817" y="1321987"/>
            <a:ext cx="392766" cy="23309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Seta para baixo 6"/>
          <p:cNvSpPr/>
          <p:nvPr/>
        </p:nvSpPr>
        <p:spPr>
          <a:xfrm rot="14760204">
            <a:off x="5070517" y="5358417"/>
            <a:ext cx="351607" cy="148653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286000" y="1219200"/>
            <a:ext cx="8277225" cy="7191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Observar</a:t>
            </a:r>
            <a:r>
              <a:rPr lang="pt-PT" dirty="0" smtClean="0"/>
              <a:t> </a:t>
            </a:r>
            <a:endParaRPr lang="pt-PT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09800"/>
            <a:ext cx="24574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e 4"/>
          <p:cNvSpPr/>
          <p:nvPr/>
        </p:nvSpPr>
        <p:spPr>
          <a:xfrm>
            <a:off x="0" y="1981200"/>
            <a:ext cx="3200400" cy="35052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667000"/>
            <a:ext cx="43053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ta para baixo 6"/>
          <p:cNvSpPr/>
          <p:nvPr/>
        </p:nvSpPr>
        <p:spPr>
          <a:xfrm rot="16200000">
            <a:off x="3048000" y="3352800"/>
            <a:ext cx="457200" cy="1066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tângulo 7"/>
          <p:cNvSpPr/>
          <p:nvPr/>
        </p:nvSpPr>
        <p:spPr>
          <a:xfrm>
            <a:off x="3429000" y="2057401"/>
            <a:ext cx="5029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Escolher a ferramenta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4199124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e 4"/>
          <p:cNvSpPr/>
          <p:nvPr/>
        </p:nvSpPr>
        <p:spPr>
          <a:xfrm>
            <a:off x="1524000" y="2362200"/>
            <a:ext cx="762000" cy="5334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Elipse 5"/>
          <p:cNvSpPr/>
          <p:nvPr/>
        </p:nvSpPr>
        <p:spPr>
          <a:xfrm>
            <a:off x="2438400" y="1676400"/>
            <a:ext cx="762000" cy="4572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09800"/>
            <a:ext cx="435404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ipse 8"/>
          <p:cNvSpPr/>
          <p:nvPr/>
        </p:nvSpPr>
        <p:spPr>
          <a:xfrm>
            <a:off x="6781800" y="5486400"/>
            <a:ext cx="1066800" cy="4572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Seta para baixo 9"/>
          <p:cNvSpPr/>
          <p:nvPr/>
        </p:nvSpPr>
        <p:spPr>
          <a:xfrm rot="16200000">
            <a:off x="3962400" y="3352800"/>
            <a:ext cx="457200" cy="1066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tângulo 10"/>
          <p:cNvSpPr/>
          <p:nvPr/>
        </p:nvSpPr>
        <p:spPr>
          <a:xfrm>
            <a:off x="4953000" y="1828800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chemeClr val="accent2">
                    <a:lumMod val="50000"/>
                  </a:schemeClr>
                </a:solidFill>
              </a:rPr>
              <a:t>8.0mm Ball NoseMill</a:t>
            </a:r>
            <a:endParaRPr lang="pt-PT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200400" y="609600"/>
            <a:ext cx="5029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Escolher a ferramenta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457201"/>
            <a:ext cx="7315200" cy="685799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Secionar o ciclo de usinagem: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b="19204"/>
          <a:stretch>
            <a:fillRect/>
          </a:stretch>
        </p:blipFill>
        <p:spPr bwMode="auto">
          <a:xfrm>
            <a:off x="1143000" y="1524000"/>
            <a:ext cx="5105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e 4"/>
          <p:cNvSpPr/>
          <p:nvPr/>
        </p:nvSpPr>
        <p:spPr>
          <a:xfrm>
            <a:off x="3733800" y="5486400"/>
            <a:ext cx="1066800" cy="4572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Seta para baixo 5"/>
          <p:cNvSpPr/>
          <p:nvPr/>
        </p:nvSpPr>
        <p:spPr>
          <a:xfrm rot="3117795">
            <a:off x="4294770" y="1042112"/>
            <a:ext cx="457200" cy="1066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Flow Surface Cycle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76400"/>
            <a:ext cx="532566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Aba “</a:t>
            </a:r>
            <a:r>
              <a:rPr lang="pt-PT" i="1" dirty="0" smtClean="0">
                <a:solidFill>
                  <a:srgbClr val="FF0000"/>
                </a:solidFill>
              </a:rPr>
              <a:t>Depht”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828800"/>
            <a:ext cx="47339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Na aba “</a:t>
            </a:r>
            <a:r>
              <a:rPr lang="pt-PT" i="1" dirty="0" smtClean="0">
                <a:solidFill>
                  <a:srgbClr val="FF0000"/>
                </a:solidFill>
              </a:rPr>
              <a:t>Leads”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752600"/>
            <a:ext cx="48482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Na aba “</a:t>
            </a:r>
            <a:r>
              <a:rPr lang="pt-PT" i="1" dirty="0" smtClean="0">
                <a:solidFill>
                  <a:srgbClr val="FF0000"/>
                </a:solidFill>
              </a:rPr>
              <a:t>Links”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76400"/>
            <a:ext cx="48482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e 4"/>
          <p:cNvSpPr/>
          <p:nvPr/>
        </p:nvSpPr>
        <p:spPr>
          <a:xfrm>
            <a:off x="4495800" y="5486400"/>
            <a:ext cx="1066800" cy="4572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Seta para baixo 5"/>
          <p:cNvSpPr/>
          <p:nvPr/>
        </p:nvSpPr>
        <p:spPr>
          <a:xfrm rot="16200000">
            <a:off x="1828800" y="2057400"/>
            <a:ext cx="457200" cy="1066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Seta para baixo 6"/>
          <p:cNvSpPr/>
          <p:nvPr/>
        </p:nvSpPr>
        <p:spPr>
          <a:xfrm rot="16200000">
            <a:off x="1828800" y="3276600"/>
            <a:ext cx="457200" cy="1066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Seta para baixo 7"/>
          <p:cNvSpPr/>
          <p:nvPr/>
        </p:nvSpPr>
        <p:spPr>
          <a:xfrm rot="16200000">
            <a:off x="1828800" y="4191000"/>
            <a:ext cx="457200" cy="1066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Seta para baixo 8"/>
          <p:cNvSpPr/>
          <p:nvPr/>
        </p:nvSpPr>
        <p:spPr>
          <a:xfrm rot="5400000">
            <a:off x="7162800" y="1905000"/>
            <a:ext cx="457200" cy="1066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Seta para baixo 10"/>
          <p:cNvSpPr/>
          <p:nvPr/>
        </p:nvSpPr>
        <p:spPr>
          <a:xfrm rot="5400000">
            <a:off x="7086600" y="2971800"/>
            <a:ext cx="457200" cy="1066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Seta para baixo 11"/>
          <p:cNvSpPr/>
          <p:nvPr/>
        </p:nvSpPr>
        <p:spPr>
          <a:xfrm rot="5400000">
            <a:off x="5867400" y="4724400"/>
            <a:ext cx="457200" cy="1066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3600" y="957263"/>
            <a:ext cx="6600825" cy="719137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O software solicita as seguintes informações: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5775" y="1773238"/>
            <a:ext cx="4619625" cy="4318000"/>
          </a:xfrm>
        </p:spPr>
        <p:txBody>
          <a:bodyPr/>
          <a:lstStyle/>
          <a:p>
            <a:r>
              <a:rPr lang="pt-PT" dirty="0" smtClean="0">
                <a:solidFill>
                  <a:schemeClr val="accent2">
                    <a:lumMod val="50000"/>
                  </a:schemeClr>
                </a:solidFill>
              </a:rPr>
              <a:t>Selecionar a superfície</a:t>
            </a:r>
          </a:p>
          <a:p>
            <a:r>
              <a:rPr lang="pt-PT" dirty="0" smtClean="0">
                <a:solidFill>
                  <a:schemeClr val="accent2">
                    <a:lumMod val="50000"/>
                  </a:schemeClr>
                </a:solidFill>
              </a:rPr>
              <a:t>•Clicar na primeira curva</a:t>
            </a:r>
          </a:p>
          <a:p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•Confirmar com o botão direito</a:t>
            </a:r>
          </a:p>
          <a:p>
            <a:r>
              <a:rPr lang="pt-PT" dirty="0" smtClean="0">
                <a:solidFill>
                  <a:schemeClr val="accent2">
                    <a:lumMod val="50000"/>
                  </a:schemeClr>
                </a:solidFill>
              </a:rPr>
              <a:t>•Clicar na segunda curva </a:t>
            </a:r>
          </a:p>
          <a:p>
            <a:pPr>
              <a:buNone/>
            </a:pPr>
            <a:endParaRPr lang="pt-PT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81200"/>
            <a:ext cx="21336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angulado 5"/>
          <p:cNvCxnSpPr/>
          <p:nvPr/>
        </p:nvCxnSpPr>
        <p:spPr>
          <a:xfrm>
            <a:off x="4648200" y="1981200"/>
            <a:ext cx="1905000" cy="91440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267200"/>
            <a:ext cx="21336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3962400" y="4800600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chemeClr val="accent2">
                    <a:lumMod val="50000"/>
                  </a:schemeClr>
                </a:solidFill>
              </a:rPr>
              <a:t>Curva 1 </a:t>
            </a:r>
            <a:endParaRPr lang="pt-PT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191000" y="5562600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chemeClr val="accent2">
                    <a:lumMod val="50000"/>
                  </a:schemeClr>
                </a:solidFill>
              </a:rPr>
              <a:t>Curva 2</a:t>
            </a:r>
            <a:endParaRPr lang="pt-PT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1" name="Conector de seta reta 10"/>
          <p:cNvCxnSpPr/>
          <p:nvPr/>
        </p:nvCxnSpPr>
        <p:spPr>
          <a:xfrm>
            <a:off x="4876800" y="5029200"/>
            <a:ext cx="16764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>
            <a:stCxn id="9" idx="3"/>
          </p:cNvCxnSpPr>
          <p:nvPr/>
        </p:nvCxnSpPr>
        <p:spPr>
          <a:xfrm flipV="1">
            <a:off x="5183579" y="5334000"/>
            <a:ext cx="1445821" cy="4132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7400" y="1752600"/>
            <a:ext cx="6677025" cy="719137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A estratégia programada apresenta o seguinte resultado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438400"/>
            <a:ext cx="5715000" cy="401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Abrir a peça</a:t>
            </a:r>
            <a:br>
              <a:rPr lang="pt-PT" dirty="0" smtClean="0">
                <a:solidFill>
                  <a:srgbClr val="FF0000"/>
                </a:solidFill>
              </a:rPr>
            </a:b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62000" y="1371600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rgbClr val="00B050"/>
                </a:solidFill>
              </a:rPr>
              <a:t>Clique no botão </a:t>
            </a:r>
            <a:r>
              <a:rPr lang="pt-PT" b="1" i="1" dirty="0" smtClean="0">
                <a:solidFill>
                  <a:srgbClr val="00B050"/>
                </a:solidFill>
              </a:rPr>
              <a:t>Open </a:t>
            </a:r>
            <a:endParaRPr lang="pt-PT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447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609600" y="2209800"/>
            <a:ext cx="7699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B050"/>
                </a:solidFill>
              </a:rPr>
              <a:t>Na caixa de dialogo Open que aparecer, navegue até encontrar o arquivo</a:t>
            </a:r>
            <a:endParaRPr lang="pt-PT" dirty="0">
              <a:solidFill>
                <a:srgbClr val="00B05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590800"/>
            <a:ext cx="7010400" cy="394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Redesbaste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Para esta estratégia de usinagem, faremos um novo desbaste, porém com uma ferramenta menor.</a:t>
            </a:r>
          </a:p>
          <a:p>
            <a:r>
              <a:rPr lang="pt-PT" dirty="0" smtClean="0">
                <a:solidFill>
                  <a:schemeClr val="accent2">
                    <a:lumMod val="50000"/>
                  </a:schemeClr>
                </a:solidFill>
              </a:rPr>
              <a:t>•Repita os passos anteriores:</a:t>
            </a:r>
          </a:p>
          <a:p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–Mover a ferramenta para o ponto de troca;</a:t>
            </a:r>
          </a:p>
          <a:p>
            <a:r>
              <a:rPr lang="pt-PT" dirty="0" smtClean="0">
                <a:solidFill>
                  <a:schemeClr val="accent2">
                    <a:lumMod val="50000"/>
                  </a:schemeClr>
                </a:solidFill>
              </a:rPr>
              <a:t>–Escolher uma nova ferramenta;</a:t>
            </a:r>
          </a:p>
          <a:p>
            <a:endParaRPr lang="pt-P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957263"/>
            <a:ext cx="6448425" cy="719137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A ferramenta a ser escolhida é a seguinte: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57200" y="1600200"/>
            <a:ext cx="3403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smtClean="0">
                <a:solidFill>
                  <a:schemeClr val="accent2">
                    <a:lumMod val="50000"/>
                  </a:schemeClr>
                </a:solidFill>
              </a:rPr>
              <a:t>8.0 mm Multi-FluteEndMill-LS</a:t>
            </a:r>
            <a:endParaRPr lang="pt-PT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286000"/>
            <a:ext cx="507747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ta para baixo 5"/>
          <p:cNvSpPr/>
          <p:nvPr/>
        </p:nvSpPr>
        <p:spPr>
          <a:xfrm rot="18189015">
            <a:off x="2007773" y="1243290"/>
            <a:ext cx="517053" cy="3203078"/>
          </a:xfrm>
          <a:prstGeom prst="downArrow">
            <a:avLst>
              <a:gd name="adj1" fmla="val 37094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957263"/>
            <a:ext cx="6905625" cy="7191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Ciclo de Redesbaste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05000"/>
            <a:ext cx="19335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ta para baixo 5"/>
          <p:cNvSpPr/>
          <p:nvPr/>
        </p:nvSpPr>
        <p:spPr>
          <a:xfrm rot="16514023">
            <a:off x="3974809" y="1661148"/>
            <a:ext cx="694193" cy="1117546"/>
          </a:xfrm>
          <a:prstGeom prst="downArrow">
            <a:avLst>
              <a:gd name="adj1" fmla="val 37094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Seta para baixo 6"/>
          <p:cNvSpPr/>
          <p:nvPr/>
        </p:nvSpPr>
        <p:spPr>
          <a:xfrm rot="16514023">
            <a:off x="4051008" y="2504847"/>
            <a:ext cx="694193" cy="1117546"/>
          </a:xfrm>
          <a:prstGeom prst="downArrow">
            <a:avLst>
              <a:gd name="adj1" fmla="val 37094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ta para a direita 5"/>
          <p:cNvSpPr/>
          <p:nvPr/>
        </p:nvSpPr>
        <p:spPr>
          <a:xfrm>
            <a:off x="381000" y="2286000"/>
            <a:ext cx="3124200" cy="3048000"/>
          </a:xfrm>
          <a:prstGeom prst="rightArrow">
            <a:avLst/>
          </a:prstGeom>
          <a:solidFill>
            <a:schemeClr val="bg2">
              <a:lumMod val="60000"/>
              <a:lumOff val="40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981200"/>
            <a:ext cx="3962400" cy="433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533400" y="3048000"/>
            <a:ext cx="228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Na aba </a:t>
            </a:r>
            <a:r>
              <a:rPr lang="pt-BR" b="1" i="1" dirty="0" smtClean="0">
                <a:solidFill>
                  <a:srgbClr val="000000"/>
                </a:solidFill>
              </a:rPr>
              <a:t>General,configurar os dados conforme a imagem ao lado</a:t>
            </a:r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5410200" y="2438400"/>
            <a:ext cx="1066800" cy="5334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524000"/>
            <a:ext cx="44304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ta para a direita 4"/>
          <p:cNvSpPr/>
          <p:nvPr/>
        </p:nvSpPr>
        <p:spPr>
          <a:xfrm>
            <a:off x="381000" y="2286000"/>
            <a:ext cx="3124200" cy="3048000"/>
          </a:xfrm>
          <a:prstGeom prst="rightArrow">
            <a:avLst/>
          </a:prstGeom>
          <a:solidFill>
            <a:schemeClr val="bg2">
              <a:lumMod val="60000"/>
              <a:lumOff val="40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533400" y="3048000"/>
            <a:ext cx="228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Na aba </a:t>
            </a:r>
            <a:r>
              <a:rPr lang="pt-BR" b="1" i="1" dirty="0" err="1" smtClean="0">
                <a:solidFill>
                  <a:srgbClr val="000000"/>
                </a:solidFill>
              </a:rPr>
              <a:t>Control</a:t>
            </a:r>
            <a:r>
              <a:rPr lang="pt-BR" b="1" i="1" dirty="0" smtClean="0">
                <a:solidFill>
                  <a:srgbClr val="000000"/>
                </a:solidFill>
              </a:rPr>
              <a:t>,configurar os dados conforme a imagem ao lado</a:t>
            </a:r>
            <a:endParaRPr lang="pt-PT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143000"/>
            <a:ext cx="477202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ta para a direita 4"/>
          <p:cNvSpPr/>
          <p:nvPr/>
        </p:nvSpPr>
        <p:spPr>
          <a:xfrm>
            <a:off x="381000" y="2286000"/>
            <a:ext cx="3124200" cy="3048000"/>
          </a:xfrm>
          <a:prstGeom prst="rightArrow">
            <a:avLst/>
          </a:prstGeom>
          <a:solidFill>
            <a:schemeClr val="bg2">
              <a:lumMod val="60000"/>
              <a:lumOff val="40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533400" y="3048000"/>
            <a:ext cx="228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Na aba </a:t>
            </a:r>
            <a:r>
              <a:rPr lang="pt-BR" b="1" i="1" dirty="0" err="1" smtClean="0">
                <a:solidFill>
                  <a:srgbClr val="000000"/>
                </a:solidFill>
              </a:rPr>
              <a:t>Depth</a:t>
            </a:r>
            <a:r>
              <a:rPr lang="pt-BR" b="1" i="1" dirty="0" smtClean="0">
                <a:solidFill>
                  <a:srgbClr val="000000"/>
                </a:solidFill>
              </a:rPr>
              <a:t>,configurar os dados conforme a imagem ao lado</a:t>
            </a:r>
            <a:endParaRPr lang="pt-PT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Ciclo de Redesbaste</a:t>
            </a:r>
            <a:br>
              <a:rPr lang="pt-PT" dirty="0" smtClean="0">
                <a:solidFill>
                  <a:srgbClr val="FF0000"/>
                </a:solidFill>
              </a:rPr>
            </a:b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•Nesta etapa percebemos a grande diferença deste desbaste...</a:t>
            </a:r>
          </a:p>
          <a:p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•O software nos pede para indicar ( selecionar ) o desbaste anterior, ou seja, aquele em que faremos o redesbaste.</a:t>
            </a:r>
          </a:p>
          <a:p>
            <a:endParaRPr lang="pt-P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823691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228600" y="3886200"/>
            <a:ext cx="845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 smtClean="0">
                <a:solidFill>
                  <a:schemeClr val="accent2">
                    <a:lumMod val="50000"/>
                  </a:schemeClr>
                </a:solidFill>
              </a:rPr>
              <a:t>Observar que ao colocarmos o mouse sobre o caminho da ferramenta, ela fica em vermelho e na janela de instruções a estratégia fica em amarelo. Depois de seleciona-la, confirmar com o botão direito.</a:t>
            </a:r>
          </a:p>
          <a:p>
            <a:r>
              <a:rPr lang="pt-PT" sz="2400" dirty="0" smtClean="0">
                <a:solidFill>
                  <a:schemeClr val="accent2">
                    <a:lumMod val="50000"/>
                  </a:schemeClr>
                </a:solidFill>
              </a:rPr>
              <a:t>Apróxima solicitação é selecionar o limite, se houver, neste caso confirmar com o botão direito, pois não há limites.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O resultado: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05000"/>
            <a:ext cx="7419975" cy="417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Perfilar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971800"/>
            <a:ext cx="42100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81000" y="213360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>
                <a:solidFill>
                  <a:schemeClr val="accent2">
                    <a:lumMod val="50000"/>
                  </a:schemeClr>
                </a:solidFill>
              </a:rPr>
              <a:t>Clicar em: </a:t>
            </a:r>
          </a:p>
          <a:p>
            <a:r>
              <a:rPr lang="pt-PT" sz="3200" dirty="0" smtClean="0">
                <a:solidFill>
                  <a:schemeClr val="accent2">
                    <a:lumMod val="50000"/>
                  </a:schemeClr>
                </a:solidFill>
              </a:rPr>
              <a:t>–My cycles </a:t>
            </a:r>
          </a:p>
          <a:p>
            <a:r>
              <a:rPr lang="pt-PT" sz="3200" dirty="0" smtClean="0">
                <a:solidFill>
                  <a:schemeClr val="accent2">
                    <a:lumMod val="50000"/>
                  </a:schemeClr>
                </a:solidFill>
              </a:rPr>
              <a:t>–Profiling</a:t>
            </a:r>
          </a:p>
        </p:txBody>
      </p:sp>
      <p:sp>
        <p:nvSpPr>
          <p:cNvPr id="6" name="Seta para baixo 5"/>
          <p:cNvSpPr/>
          <p:nvPr/>
        </p:nvSpPr>
        <p:spPr>
          <a:xfrm rot="16514023">
            <a:off x="5803608" y="2657247"/>
            <a:ext cx="694193" cy="1117546"/>
          </a:xfrm>
          <a:prstGeom prst="downArrow">
            <a:avLst>
              <a:gd name="adj1" fmla="val 37094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Seta para baixo 6"/>
          <p:cNvSpPr/>
          <p:nvPr/>
        </p:nvSpPr>
        <p:spPr>
          <a:xfrm rot="16514023">
            <a:off x="5803608" y="4105047"/>
            <a:ext cx="694193" cy="1117546"/>
          </a:xfrm>
          <a:prstGeom prst="downArrow">
            <a:avLst>
              <a:gd name="adj1" fmla="val 37094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Selecionar a vista </a:t>
            </a:r>
            <a:r>
              <a:rPr lang="pt-PT" i="1" dirty="0" smtClean="0">
                <a:solidFill>
                  <a:srgbClr val="FF0000"/>
                </a:solidFill>
              </a:rPr>
              <a:t>TOP</a:t>
            </a:r>
            <a:br>
              <a:rPr lang="pt-PT" i="1" dirty="0" smtClean="0">
                <a:solidFill>
                  <a:srgbClr val="FF0000"/>
                </a:solidFill>
              </a:rPr>
            </a:b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62000" y="1524000"/>
            <a:ext cx="784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Clicar com o botão direito sobre esta área e selecionar o planoTop</a:t>
            </a:r>
            <a:endParaRPr lang="pt-PT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09800"/>
            <a:ext cx="21907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057400"/>
            <a:ext cx="48482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3733800" y="5410200"/>
            <a:ext cx="457200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Atenção: é necessário alinhar a peça no eixo x </a:t>
            </a:r>
            <a:endParaRPr lang="pt-P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447800"/>
            <a:ext cx="4038600" cy="511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ta para a direita 4"/>
          <p:cNvSpPr/>
          <p:nvPr/>
        </p:nvSpPr>
        <p:spPr>
          <a:xfrm>
            <a:off x="381000" y="2286000"/>
            <a:ext cx="3124200" cy="3048000"/>
          </a:xfrm>
          <a:prstGeom prst="rightArrow">
            <a:avLst/>
          </a:prstGeom>
          <a:solidFill>
            <a:schemeClr val="bg2">
              <a:lumMod val="60000"/>
              <a:lumOff val="40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533400" y="3048000"/>
            <a:ext cx="228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Na aba </a:t>
            </a:r>
            <a:r>
              <a:rPr lang="pt-BR" b="1" i="1" dirty="0" smtClean="0">
                <a:solidFill>
                  <a:srgbClr val="000000"/>
                </a:solidFill>
              </a:rPr>
              <a:t>General,configurar os dados conforme a imagem ao lado</a:t>
            </a:r>
            <a:endParaRPr lang="pt-PT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b="5185"/>
          <a:stretch>
            <a:fillRect/>
          </a:stretch>
        </p:blipFill>
        <p:spPr bwMode="auto">
          <a:xfrm>
            <a:off x="3733800" y="1066800"/>
            <a:ext cx="4142184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ta para a direita 4"/>
          <p:cNvSpPr/>
          <p:nvPr/>
        </p:nvSpPr>
        <p:spPr>
          <a:xfrm>
            <a:off x="381000" y="2286000"/>
            <a:ext cx="3124200" cy="3048000"/>
          </a:xfrm>
          <a:prstGeom prst="rightArrow">
            <a:avLst/>
          </a:prstGeom>
          <a:solidFill>
            <a:schemeClr val="bg2">
              <a:lumMod val="60000"/>
              <a:lumOff val="40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533400" y="3048000"/>
            <a:ext cx="228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Na aba </a:t>
            </a:r>
            <a:r>
              <a:rPr lang="pt-BR" b="1" i="1" dirty="0" err="1" smtClean="0">
                <a:solidFill>
                  <a:srgbClr val="000000"/>
                </a:solidFill>
              </a:rPr>
              <a:t>Depth</a:t>
            </a:r>
            <a:r>
              <a:rPr lang="pt-BR" b="1" i="1" dirty="0" smtClean="0">
                <a:solidFill>
                  <a:srgbClr val="000000"/>
                </a:solidFill>
              </a:rPr>
              <a:t>,configurar os dados conforme a imagem ao lado</a:t>
            </a:r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57200" y="5562600"/>
            <a:ext cx="3057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chemeClr val="accent2">
                    <a:lumMod val="50000"/>
                  </a:schemeClr>
                </a:solidFill>
              </a:rPr>
              <a:t>Obs: todos são associativos</a:t>
            </a:r>
            <a:endParaRPr lang="pt-PT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5562600" y="5791200"/>
            <a:ext cx="1066800" cy="5334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0800" y="1295400"/>
            <a:ext cx="5838825" cy="719137"/>
          </a:xfrm>
        </p:spPr>
        <p:txBody>
          <a:bodyPr/>
          <a:lstStyle/>
          <a:p>
            <a:r>
              <a:rPr lang="pt-BR" sz="2800" dirty="0" smtClean="0">
                <a:solidFill>
                  <a:srgbClr val="FF0000"/>
                </a:solidFill>
              </a:rPr>
              <a:t>Selecionar o modelo a ser usinado e confirmar com o BD</a:t>
            </a:r>
            <a:r>
              <a:rPr lang="pt-BR" dirty="0" smtClean="0"/>
              <a:t/>
            </a:r>
            <a:br>
              <a:rPr lang="pt-BR" dirty="0" smtClean="0"/>
            </a:br>
            <a:endParaRPr lang="pt-PT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7396162" cy="460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Resultado da usinagem do Perfil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76400"/>
            <a:ext cx="6305550" cy="456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Acabamento das áreas planas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209800"/>
            <a:ext cx="19240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04800" y="2971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 smtClean="0"/>
              <a:t>Clicar em: </a:t>
            </a:r>
          </a:p>
          <a:p>
            <a:r>
              <a:rPr lang="pt-PT" dirty="0" smtClean="0"/>
              <a:t>–My cycles</a:t>
            </a:r>
          </a:p>
          <a:p>
            <a:r>
              <a:rPr lang="pt-PT" dirty="0" smtClean="0"/>
              <a:t>–Flat Land Finishing</a:t>
            </a:r>
          </a:p>
        </p:txBody>
      </p:sp>
      <p:sp>
        <p:nvSpPr>
          <p:cNvPr id="6" name="Elipse 5"/>
          <p:cNvSpPr/>
          <p:nvPr/>
        </p:nvSpPr>
        <p:spPr>
          <a:xfrm>
            <a:off x="5105400" y="2057400"/>
            <a:ext cx="1066800" cy="533400"/>
          </a:xfrm>
          <a:prstGeom prst="ellipse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Seta para baixo 6"/>
          <p:cNvSpPr/>
          <p:nvPr/>
        </p:nvSpPr>
        <p:spPr>
          <a:xfrm rot="16514023">
            <a:off x="4432009" y="3343047"/>
            <a:ext cx="694193" cy="1117546"/>
          </a:xfrm>
          <a:prstGeom prst="downArrow">
            <a:avLst>
              <a:gd name="adj1" fmla="val 37094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28800"/>
            <a:ext cx="3733800" cy="466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ta para a direita 4"/>
          <p:cNvSpPr/>
          <p:nvPr/>
        </p:nvSpPr>
        <p:spPr>
          <a:xfrm>
            <a:off x="381000" y="2286000"/>
            <a:ext cx="3124200" cy="3048000"/>
          </a:xfrm>
          <a:prstGeom prst="rightArrow">
            <a:avLst/>
          </a:prstGeom>
          <a:solidFill>
            <a:schemeClr val="bg2">
              <a:lumMod val="60000"/>
              <a:lumOff val="40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533400" y="3048000"/>
            <a:ext cx="228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Na aba </a:t>
            </a:r>
            <a:r>
              <a:rPr lang="pt-BR" b="1" i="1" dirty="0" smtClean="0">
                <a:solidFill>
                  <a:srgbClr val="000000"/>
                </a:solidFill>
              </a:rPr>
              <a:t>General,configurar os dados conforme a imagem ao lado</a:t>
            </a:r>
            <a:endParaRPr lang="pt-PT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3600" y="1371600"/>
            <a:ext cx="7515225" cy="566737"/>
          </a:xfrm>
        </p:spPr>
        <p:txBody>
          <a:bodyPr/>
          <a:lstStyle/>
          <a:p>
            <a:r>
              <a:rPr lang="pt-BR" dirty="0" smtClean="0"/>
              <a:t>Este é o caminho percorrido pela ferramenta.</a:t>
            </a:r>
            <a:endParaRPr lang="pt-PT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133600"/>
            <a:ext cx="6915150" cy="428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ta dobrada 4"/>
          <p:cNvSpPr/>
          <p:nvPr/>
        </p:nvSpPr>
        <p:spPr>
          <a:xfrm>
            <a:off x="1143000" y="914400"/>
            <a:ext cx="1143000" cy="1143000"/>
          </a:xfrm>
          <a:prstGeom prst="bentArrow">
            <a:avLst>
              <a:gd name="adj1" fmla="val 24048"/>
              <a:gd name="adj2" fmla="val 25476"/>
              <a:gd name="adj3" fmla="val 50000"/>
              <a:gd name="adj4" fmla="val 551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Alinhar o corpo para o </a:t>
            </a:r>
            <a:r>
              <a:rPr lang="pt-BR" dirty="0" err="1" smtClean="0">
                <a:solidFill>
                  <a:srgbClr val="FF0000"/>
                </a:solidFill>
              </a:rPr>
              <a:t>fresamento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0"/>
            <a:ext cx="741440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676400" y="990600"/>
            <a:ext cx="7010400" cy="719137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Alinhar o corpo para o </a:t>
            </a:r>
            <a:r>
              <a:rPr lang="pt-BR" dirty="0" err="1" smtClean="0">
                <a:solidFill>
                  <a:srgbClr val="FF0000"/>
                </a:solidFill>
              </a:rPr>
              <a:t>fresamento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81000" y="1752600"/>
            <a:ext cx="723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Selecione a face que define o plano XY –Neste caso não há necessidade de selecionar a face, pois a peça já esta na posição correta. Apenas confirme com o botão direito do mouse</a:t>
            </a:r>
            <a:endParaRPr lang="pt-PT" sz="2000" dirty="0"/>
          </a:p>
        </p:txBody>
      </p:sp>
      <p:sp>
        <p:nvSpPr>
          <p:cNvPr id="7" name="Retângulo 6"/>
          <p:cNvSpPr/>
          <p:nvPr/>
        </p:nvSpPr>
        <p:spPr>
          <a:xfrm>
            <a:off x="381000" y="3124200"/>
            <a:ext cx="449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PT" sz="2000" dirty="0" smtClean="0">
                <a:solidFill>
                  <a:schemeClr val="accent1">
                    <a:lumMod val="50000"/>
                  </a:schemeClr>
                </a:solidFill>
              </a:rPr>
              <a:t>Selecione uma aresta linear para definir o plano do eixo da CPL–Clicar na aresta inferior, do eixo X.</a:t>
            </a:r>
          </a:p>
        </p:txBody>
      </p:sp>
      <p:sp>
        <p:nvSpPr>
          <p:cNvPr id="8" name="Retângulo 7"/>
          <p:cNvSpPr/>
          <p:nvPr/>
        </p:nvSpPr>
        <p:spPr>
          <a:xfrm>
            <a:off x="457200" y="4419600"/>
            <a:ext cx="434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PT" sz="2000" dirty="0" smtClean="0">
                <a:solidFill>
                  <a:schemeClr val="accent1">
                    <a:lumMod val="50000"/>
                  </a:schemeClr>
                </a:solidFill>
              </a:rPr>
              <a:t>Selecione o ponto para mover a origem– Neste caso não há necessidade, apenas confirme.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1828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200400"/>
            <a:ext cx="382219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ector de seta reta 11"/>
          <p:cNvCxnSpPr/>
          <p:nvPr/>
        </p:nvCxnSpPr>
        <p:spPr>
          <a:xfrm>
            <a:off x="3581400" y="3733800"/>
            <a:ext cx="22098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5562600" y="4114800"/>
            <a:ext cx="3200400" cy="1447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8277225" cy="7191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Antes &amp; Depois</a:t>
            </a:r>
            <a:endParaRPr lang="pt-PT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42862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ta para a direita 4"/>
          <p:cNvSpPr/>
          <p:nvPr/>
        </p:nvSpPr>
        <p:spPr>
          <a:xfrm>
            <a:off x="914400" y="4648200"/>
            <a:ext cx="1371600" cy="457200"/>
          </a:xfrm>
          <a:prstGeom prst="rightArrow">
            <a:avLst/>
          </a:prstGeom>
          <a:solidFill>
            <a:srgbClr val="FF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1066800" y="1447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latin typeface="Castellar" pitchFamily="18" charset="0"/>
              </a:rPr>
              <a:t>Antes</a:t>
            </a:r>
            <a:endParaRPr lang="pt-PT" sz="3600" b="1" dirty="0">
              <a:latin typeface="Castellar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1327" y="3200400"/>
            <a:ext cx="431027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ta para a direita 7"/>
          <p:cNvSpPr/>
          <p:nvPr/>
        </p:nvSpPr>
        <p:spPr>
          <a:xfrm>
            <a:off x="5334000" y="5715000"/>
            <a:ext cx="1371600" cy="457200"/>
          </a:xfrm>
          <a:prstGeom prst="rightArrow">
            <a:avLst/>
          </a:prstGeom>
          <a:solidFill>
            <a:srgbClr val="FF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/>
          <p:cNvSpPr txBox="1"/>
          <p:nvPr/>
        </p:nvSpPr>
        <p:spPr>
          <a:xfrm>
            <a:off x="5867400" y="2590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latin typeface="Castellar" pitchFamily="18" charset="0"/>
              </a:rPr>
              <a:t>Depois</a:t>
            </a:r>
            <a:endParaRPr lang="pt-PT" sz="3600" b="1" dirty="0">
              <a:latin typeface="Castellar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6775" y="457200"/>
            <a:ext cx="8277225" cy="719137"/>
          </a:xfrm>
        </p:spPr>
        <p:txBody>
          <a:bodyPr/>
          <a:lstStyle/>
          <a:p>
            <a:r>
              <a:rPr lang="pt-PT" dirty="0" smtClean="0">
                <a:solidFill>
                  <a:srgbClr val="FF0000"/>
                </a:solidFill>
              </a:rPr>
              <a:t>Criar o Stock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57200" y="1828800"/>
            <a:ext cx="259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Clique no menu </a:t>
            </a:r>
            <a:r>
              <a:rPr lang="pt-BR" sz="2000" dirty="0" err="1" smtClean="0">
                <a:solidFill>
                  <a:schemeClr val="accent1">
                    <a:lumMod val="50000"/>
                  </a:schemeClr>
                </a:solidFill>
              </a:rPr>
              <a:t>geometrye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 clique em stock/</a:t>
            </a:r>
            <a:r>
              <a:rPr lang="pt-BR" sz="2000" dirty="0" err="1" smtClean="0">
                <a:solidFill>
                  <a:schemeClr val="accent1">
                    <a:lumMod val="50000"/>
                  </a:schemeClr>
                </a:solidFill>
              </a:rPr>
              <a:t>fixture</a:t>
            </a:r>
            <a:endParaRPr lang="pt-BR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Pergaminho vertical 5"/>
          <p:cNvSpPr/>
          <p:nvPr/>
        </p:nvSpPr>
        <p:spPr>
          <a:xfrm>
            <a:off x="609600" y="2971800"/>
            <a:ext cx="2743200" cy="2819400"/>
          </a:xfrm>
          <a:prstGeom prst="verticalScroll">
            <a:avLst/>
          </a:prstGeom>
          <a:solidFill>
            <a:schemeClr val="accent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tângulo 6"/>
          <p:cNvSpPr/>
          <p:nvPr/>
        </p:nvSpPr>
        <p:spPr>
          <a:xfrm>
            <a:off x="990600" y="3733800"/>
            <a:ext cx="1981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Na caixa de diálogos faça estas configurações. </a:t>
            </a:r>
            <a:endParaRPr lang="pt-PT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3048000" y="3810000"/>
            <a:ext cx="1828800" cy="990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057400"/>
            <a:ext cx="38290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981200"/>
            <a:ext cx="15716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304800" y="1143000"/>
            <a:ext cx="411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</a:rPr>
              <a:t>Você lembra o caminho  que fizemos na aula passada?</a:t>
            </a:r>
            <a:endParaRPr lang="pt-PT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 animBg="1"/>
      <p:bldP spid="11" grpId="0"/>
    </p:bldLst>
  </p:timing>
</p:sld>
</file>

<file path=ppt/theme/theme1.xml><?xml version="1.0" encoding="utf-8"?>
<a:theme xmlns:a="http://schemas.openxmlformats.org/drawingml/2006/main" name="IFSUL">
  <a:themeElements>
    <a:clrScheme name="Cápsula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ápsul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ápsula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IFSUL</Template>
  <TotalTime>448</TotalTime>
  <Words>972</Words>
  <Application>Microsoft Office PowerPoint</Application>
  <PresentationFormat>Apresentação na tela (4:3)</PresentationFormat>
  <Paragraphs>137</Paragraphs>
  <Slides>56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57" baseType="lpstr">
      <vt:lpstr>IFSUL</vt:lpstr>
      <vt:lpstr>Aula 2 -Fresamento</vt:lpstr>
      <vt:lpstr>Exercício de Fresamento </vt:lpstr>
      <vt:lpstr>Selecionar a Interface de Fresamento </vt:lpstr>
      <vt:lpstr>Abrir a peça </vt:lpstr>
      <vt:lpstr>Selecionar a vista TOP </vt:lpstr>
      <vt:lpstr>Alinhar o corpo para o fresamento</vt:lpstr>
      <vt:lpstr>Alinhar o corpo para o fresamento</vt:lpstr>
      <vt:lpstr>Antes &amp; Depois</vt:lpstr>
      <vt:lpstr>Criar o Stock</vt:lpstr>
      <vt:lpstr>O “bruto” deverá ficar assim:</vt:lpstr>
      <vt:lpstr>Características de contorno da aresta</vt:lpstr>
      <vt:lpstr>Características de contorno da aresta•</vt:lpstr>
      <vt:lpstr>Características de contorno da aresta </vt:lpstr>
      <vt:lpstr>Slide 14</vt:lpstr>
      <vt:lpstr>Criar uma nova LayerClicar </vt:lpstr>
      <vt:lpstr>Extrair características da face</vt:lpstr>
      <vt:lpstr>Faces a serem selecionadas</vt:lpstr>
      <vt:lpstr>Criando uma Sequência de Usinagem  </vt:lpstr>
      <vt:lpstr>Criando uma Sequência de Usinagem</vt:lpstr>
      <vt:lpstr>Desbastando a Peça</vt:lpstr>
      <vt:lpstr>Desbastando a Peça</vt:lpstr>
      <vt:lpstr>Escolha a ferramenta para o desbaste</vt:lpstr>
      <vt:lpstr>Altura de segurança...Incremento de corte...</vt:lpstr>
      <vt:lpstr>Caminhos da ferramenta</vt:lpstr>
      <vt:lpstr>Simulação do desbaste</vt:lpstr>
      <vt:lpstr>Editar a “Operation”</vt:lpstr>
      <vt:lpstr>Slide 27</vt:lpstr>
      <vt:lpstr>Antes &amp; Depois</vt:lpstr>
      <vt:lpstr>Ciclos de Usinagem</vt:lpstr>
      <vt:lpstr>Mover a ferramenta para a troca</vt:lpstr>
      <vt:lpstr>Observar </vt:lpstr>
      <vt:lpstr>Slide 32</vt:lpstr>
      <vt:lpstr>Secionar o ciclo de usinagem:</vt:lpstr>
      <vt:lpstr>Flow Surface Cycle</vt:lpstr>
      <vt:lpstr>Aba “Depht”</vt:lpstr>
      <vt:lpstr>Na aba “Leads”</vt:lpstr>
      <vt:lpstr>Na aba “Links”</vt:lpstr>
      <vt:lpstr>O software solicita as seguintes informações:</vt:lpstr>
      <vt:lpstr>A estratégia programada apresenta o seguinte resultado</vt:lpstr>
      <vt:lpstr>Redesbaste</vt:lpstr>
      <vt:lpstr>A ferramenta a ser escolhida é a seguinte:</vt:lpstr>
      <vt:lpstr>Ciclo de Redesbaste</vt:lpstr>
      <vt:lpstr>Slide 43</vt:lpstr>
      <vt:lpstr>Slide 44</vt:lpstr>
      <vt:lpstr>Slide 45</vt:lpstr>
      <vt:lpstr>Ciclo de Redesbaste </vt:lpstr>
      <vt:lpstr>Slide 47</vt:lpstr>
      <vt:lpstr>O resultado:</vt:lpstr>
      <vt:lpstr>Perfilar</vt:lpstr>
      <vt:lpstr>Slide 50</vt:lpstr>
      <vt:lpstr>Slide 51</vt:lpstr>
      <vt:lpstr>Selecionar o modelo a ser usinado e confirmar com o BD </vt:lpstr>
      <vt:lpstr>Resultado da usinagem do Perfil</vt:lpstr>
      <vt:lpstr>Acabamento das áreas planas</vt:lpstr>
      <vt:lpstr>Slide 55</vt:lpstr>
      <vt:lpstr>Este é o caminho percorrido pela ferramenta.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2 -Fresamento</dc:title>
  <dc:creator>SAA</dc:creator>
  <cp:lastModifiedBy>SAA</cp:lastModifiedBy>
  <cp:revision>5</cp:revision>
  <dcterms:created xsi:type="dcterms:W3CDTF">2014-02-25T16:01:20Z</dcterms:created>
  <dcterms:modified xsi:type="dcterms:W3CDTF">2014-02-28T19:19:03Z</dcterms:modified>
</cp:coreProperties>
</file>