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3"/>
  </p:notesMasterIdLst>
  <p:sldIdLst>
    <p:sldId id="256" r:id="rId2"/>
    <p:sldId id="257" r:id="rId3"/>
    <p:sldId id="314" r:id="rId4"/>
    <p:sldId id="315" r:id="rId5"/>
    <p:sldId id="316" r:id="rId6"/>
    <p:sldId id="343" r:id="rId7"/>
    <p:sldId id="367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66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403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341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59" r:id="rId86"/>
    <p:sldId id="360" r:id="rId87"/>
    <p:sldId id="361" r:id="rId88"/>
    <p:sldId id="362" r:id="rId89"/>
    <p:sldId id="363" r:id="rId90"/>
    <p:sldId id="364" r:id="rId91"/>
    <p:sldId id="365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A9C"/>
    <a:srgbClr val="CFA897"/>
    <a:srgbClr val="C9A79D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662" y="-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64AE-F5AE-4FAC-8B3B-13C2C864FAEA}" type="datetimeFigureOut">
              <a:rPr lang="pt-PT" smtClean="0"/>
              <a:pPr/>
              <a:t>06-03-2014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FE65B-43AA-4165-B258-6134A3E47A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E65B-43AA-4165-B258-6134A3E47ADE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E65B-43AA-4165-B258-6134A3E47ADE}" type="slidenum">
              <a:rPr lang="pt-PT" smtClean="0"/>
              <a:pPr/>
              <a:t>53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4225" y="4149725"/>
            <a:ext cx="5184775" cy="1295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124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989138"/>
            <a:ext cx="6913563" cy="19050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06-03-2014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957263"/>
            <a:ext cx="2076450" cy="51339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57263"/>
            <a:ext cx="6076950" cy="51339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06-03-2014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clip-art</a:t>
            </a:r>
            <a:endParaRPr lang="pt-BR" noProof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06-03-2014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EB84CA-B6CE-435F-A5E0-D8AD8D3A131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06-03-2014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3340621" cy="64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06-03-2014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5775" y="1773238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00588" y="1773238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06-03-2014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06-03-2014</a:t>
            </a:fld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06-03-2014</a:t>
            </a:fld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06-03-2014</a:t>
            </a:fld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06-03-2014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06-03-2014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57263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73238"/>
            <a:ext cx="82772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6175" y="61722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19A1A"/>
                </a:solidFill>
              </a:defRPr>
            </a:lvl1pPr>
          </a:lstStyle>
          <a:p>
            <a:fld id="{B294C606-57A6-4B8B-8EAD-8E718568450C}" type="datetimeFigureOut">
              <a:rPr lang="pt-PT" smtClean="0"/>
              <a:pPr/>
              <a:t>06-03-2014</a:t>
            </a:fld>
            <a:endParaRPr lang="pt-P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154738"/>
            <a:ext cx="28971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19A1A"/>
                </a:solidFill>
              </a:defRPr>
            </a:lvl1pPr>
          </a:lstStyle>
          <a:p>
            <a:endParaRPr lang="pt-PT"/>
          </a:p>
        </p:txBody>
      </p:sp>
      <p:pic>
        <p:nvPicPr>
          <p:cNvPr id="7" name="Imagem 8" descr="PPT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0"/>
            <a:ext cx="3340621" cy="64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81000" y="5105400"/>
            <a:ext cx="6552728" cy="1295400"/>
          </a:xfrm>
        </p:spPr>
        <p:txBody>
          <a:bodyPr/>
          <a:lstStyle/>
          <a:p>
            <a:r>
              <a:rPr lang="pt-BR" dirty="0" smtClean="0"/>
              <a:t> Professor: André Carvalho Tavares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ctrTitle" sz="quarter"/>
          </p:nvPr>
        </p:nvSpPr>
        <p:spPr>
          <a:xfrm>
            <a:off x="990600" y="1066800"/>
            <a:ext cx="6913563" cy="1905000"/>
          </a:xfrm>
        </p:spPr>
        <p:txBody>
          <a:bodyPr/>
          <a:lstStyle/>
          <a:p>
            <a:r>
              <a:rPr lang="pt-PT" dirty="0" smtClean="0"/>
              <a:t>Aula 2 -Fresamento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3643312" cy="293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Alinhar o corpo para o </a:t>
            </a:r>
            <a:r>
              <a:rPr lang="pt-BR" dirty="0" err="1" smtClean="0">
                <a:solidFill>
                  <a:srgbClr val="FF0000"/>
                </a:solidFill>
              </a:rPr>
              <a:t>fresamento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741440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7010400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Alinhar o corpo para o </a:t>
            </a:r>
            <a:r>
              <a:rPr lang="pt-BR" dirty="0" err="1" smtClean="0">
                <a:solidFill>
                  <a:srgbClr val="FF0000"/>
                </a:solidFill>
              </a:rPr>
              <a:t>fresamento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1000" y="17526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Selecione a face que define o plano XY –Neste caso não há necessidade de selecionar a face, pois a peça já esta na posição correta. Apenas confirme com o botão direito do mouse</a:t>
            </a:r>
            <a:endParaRPr lang="pt-PT" sz="2000" dirty="0"/>
          </a:p>
        </p:txBody>
      </p:sp>
      <p:sp>
        <p:nvSpPr>
          <p:cNvPr id="7" name="Retângulo 6"/>
          <p:cNvSpPr/>
          <p:nvPr/>
        </p:nvSpPr>
        <p:spPr>
          <a:xfrm>
            <a:off x="381000" y="3124200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</a:rPr>
              <a:t>Selecione uma aresta linear para definir o plano do eixo da CPL–Clicar na aresta inferior, do eixo X.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7200" y="44196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</a:rPr>
              <a:t>Selecione o ponto para mover a origem– Neste caso não há necessidade, apenas confirme.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382219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ctor de seta reta 11"/>
          <p:cNvCxnSpPr/>
          <p:nvPr/>
        </p:nvCxnSpPr>
        <p:spPr>
          <a:xfrm>
            <a:off x="3581400" y="3733800"/>
            <a:ext cx="2209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562600" y="4114800"/>
            <a:ext cx="32004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Antes &amp; Depois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2862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914400" y="4648200"/>
            <a:ext cx="13716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066800" y="1447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atin typeface="Castellar" pitchFamily="18" charset="0"/>
              </a:rPr>
              <a:t>Antes</a:t>
            </a:r>
            <a:endParaRPr lang="pt-PT" sz="3600" b="1" dirty="0">
              <a:latin typeface="Castellar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327" y="3200400"/>
            <a:ext cx="431027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direita 7"/>
          <p:cNvSpPr/>
          <p:nvPr/>
        </p:nvSpPr>
        <p:spPr>
          <a:xfrm>
            <a:off x="5334000" y="5715000"/>
            <a:ext cx="13716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5867400" y="2590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atin typeface="Castellar" pitchFamily="18" charset="0"/>
              </a:rPr>
              <a:t>Depois</a:t>
            </a:r>
            <a:endParaRPr lang="pt-PT" sz="3600" b="1" dirty="0"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4572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Criar o Stock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18288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Clique no menu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geometrye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clique em stock/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fixture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Pergaminho vertical 5"/>
          <p:cNvSpPr/>
          <p:nvPr/>
        </p:nvSpPr>
        <p:spPr>
          <a:xfrm>
            <a:off x="609600" y="2971800"/>
            <a:ext cx="2743200" cy="2819400"/>
          </a:xfrm>
          <a:prstGeom prst="verticalScroll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990600" y="3733800"/>
            <a:ext cx="198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Na caixa de diálogos faça estas configurações. </a:t>
            </a:r>
            <a:endParaRPr lang="pt-PT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048000" y="3810000"/>
            <a:ext cx="1828800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8290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1571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304800" y="11430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Você lembra o caminho  que fizemos na aula passada?</a:t>
            </a:r>
            <a:endParaRPr lang="pt-P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 “bruto” deverá ficar assim: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896536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0800" y="957263"/>
            <a:ext cx="61436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Características de contorno da aresta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838200" y="2057400"/>
            <a:ext cx="5486400" cy="9906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838200" y="23622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Na barra de ferramentas clicar em </a:t>
            </a:r>
            <a:r>
              <a:rPr lang="pt-BR" b="1" i="1" dirty="0" smtClean="0"/>
              <a:t>Solidus1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05000"/>
            <a:ext cx="2057400" cy="466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6400800" y="4114800"/>
            <a:ext cx="2362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baixo 8"/>
          <p:cNvSpPr/>
          <p:nvPr/>
        </p:nvSpPr>
        <p:spPr>
          <a:xfrm rot="16200000">
            <a:off x="5524500" y="3771900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1908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e 10"/>
          <p:cNvSpPr/>
          <p:nvPr/>
        </p:nvSpPr>
        <p:spPr>
          <a:xfrm>
            <a:off x="1524000" y="5105400"/>
            <a:ext cx="9144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 rot="14161779">
            <a:off x="865477" y="5251018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ão 2 5"/>
          <p:cNvSpPr/>
          <p:nvPr/>
        </p:nvSpPr>
        <p:spPr>
          <a:xfrm rot="949516">
            <a:off x="4885373" y="1706331"/>
            <a:ext cx="5029200" cy="2438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4600" y="990600"/>
            <a:ext cx="5105400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Características de contorno da aresta</a:t>
            </a:r>
            <a:r>
              <a:rPr lang="pt-PT" dirty="0" smtClean="0"/>
              <a:t>•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4619625" cy="4318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Selecionar as </a:t>
            </a:r>
            <a:r>
              <a:rPr lang="pt-BR" i="1" u="sng" dirty="0" smtClean="0">
                <a:solidFill>
                  <a:schemeClr val="accent2">
                    <a:lumMod val="50000"/>
                  </a:schemeClr>
                </a:solidFill>
              </a:rPr>
              <a:t>arestas externas </a:t>
            </a:r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</a:rPr>
              <a:t>e superiores da peça.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•Selecionar todas até fechar o contorno.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•Finalizar clicando com o botão direito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00" y="4191000"/>
            <a:ext cx="335438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791200" y="23622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Dica: Você pode esconder o </a:t>
            </a:r>
            <a:r>
              <a:rPr lang="pt-BR" b="1" i="1" dirty="0" err="1" smtClean="0">
                <a:solidFill>
                  <a:srgbClr val="000000"/>
                </a:solidFill>
              </a:rPr>
              <a:t>layerstock</a:t>
            </a:r>
            <a:r>
              <a:rPr lang="pt-BR" b="1" i="1" dirty="0" smtClean="0">
                <a:solidFill>
                  <a:srgbClr val="000000"/>
                </a:solidFill>
              </a:rPr>
              <a:t> para facilitar a seleção das arestas!</a:t>
            </a:r>
            <a:endParaRPr lang="pt-PT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0" y="1524000"/>
            <a:ext cx="7086600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Características de contorno da aresta</a:t>
            </a:r>
            <a:r>
              <a:rPr lang="pt-BR" dirty="0" smtClean="0"/>
              <a:t/>
            </a:r>
            <a:br>
              <a:rPr lang="pt-BR" dirty="0" smtClean="0"/>
            </a:b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457200" y="1752600"/>
            <a:ext cx="487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•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Selecionar as </a:t>
            </a:r>
            <a:r>
              <a:rPr lang="pt-BR" sz="2800" i="1" dirty="0" smtClean="0">
                <a:solidFill>
                  <a:schemeClr val="accent2">
                    <a:lumMod val="50000"/>
                  </a:schemeClr>
                </a:solidFill>
              </a:rPr>
              <a:t>arestas internas e superiores da peça.</a:t>
            </a:r>
          </a:p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•Selecionar todas até fechar o contorno.</a:t>
            </a:r>
          </a:p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•Finalizar clicando com o botão direito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38400"/>
            <a:ext cx="371695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620000" cy="42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Extrair características da face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21050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05000"/>
            <a:ext cx="17526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450" y="3429000"/>
            <a:ext cx="3638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 flipH="1">
            <a:off x="6400800" y="3581400"/>
            <a:ext cx="13716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5029200" y="2743200"/>
            <a:ext cx="6858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1752600" y="3429000"/>
            <a:ext cx="990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Exercício de Fresamento 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Neste exercício você aprenderá: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abrir um modelo sólido. 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mudar de vista –selecionando isométrica e zoom. 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alinhar o corpo para o </a:t>
            </a:r>
            <a:r>
              <a:rPr lang="pt-BR" sz="1600" dirty="0" err="1" smtClean="0">
                <a:solidFill>
                  <a:schemeClr val="accent2">
                    <a:lumMod val="50000"/>
                  </a:schemeClr>
                </a:solidFill>
              </a:rPr>
              <a:t>fresamento</a:t>
            </a:r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criar um Bruto (stock). 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Características de contorno da aresta.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Criar uma nova Layer.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Extrair características da face.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criar uma usinagem usando Operações (</a:t>
            </a:r>
            <a:r>
              <a:rPr lang="pt-BR" sz="1600" dirty="0" err="1" smtClean="0">
                <a:solidFill>
                  <a:schemeClr val="accent2">
                    <a:lumMod val="50000"/>
                  </a:schemeClr>
                </a:solidFill>
              </a:rPr>
              <a:t>operations</a:t>
            </a:r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) e Ciclos (</a:t>
            </a:r>
            <a:r>
              <a:rPr lang="pt-BR" sz="1600" dirty="0" err="1" smtClean="0">
                <a:solidFill>
                  <a:schemeClr val="accent2">
                    <a:lumMod val="50000"/>
                  </a:schemeClr>
                </a:solidFill>
              </a:rPr>
              <a:t>Cycles</a:t>
            </a:r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Como simular sua usinagem. 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Como editar operações.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83432" y="998984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Exercício de Fresamento</a:t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95600" y="1143000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Neste exercício você aprenderá: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957263"/>
            <a:ext cx="6600825" cy="4905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Faces a serem selecionadas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6000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Criando uma Sequência de Usinagem </a:t>
            </a:r>
            <a:r>
              <a:rPr lang="pt-BR" dirty="0" smtClean="0"/>
              <a:t/>
            </a:r>
            <a:br>
              <a:rPr lang="pt-BR" dirty="0" smtClean="0"/>
            </a:b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5762625" cy="4318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•Passe para o modo de Manufatura </a:t>
            </a:r>
          </a:p>
          <a:p>
            <a:pPr>
              <a:buNone/>
            </a:pPr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Clique no ícone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Manufactureno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canto superior direito da janela do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EdgeCAM</a:t>
            </a:r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28800"/>
            <a:ext cx="2209800" cy="208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7391400" y="2819400"/>
            <a:ext cx="1371600" cy="685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baixo 5"/>
          <p:cNvSpPr/>
          <p:nvPr/>
        </p:nvSpPr>
        <p:spPr>
          <a:xfrm rot="14619732">
            <a:off x="6604287" y="2979471"/>
            <a:ext cx="727326" cy="19658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Criando uma Sequência de Usinagem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638800" cy="469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3429000" y="2438400"/>
            <a:ext cx="2362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Elipse 8"/>
          <p:cNvSpPr/>
          <p:nvPr/>
        </p:nvSpPr>
        <p:spPr>
          <a:xfrm>
            <a:off x="3124200" y="2971800"/>
            <a:ext cx="2362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Elipse 10"/>
          <p:cNvSpPr/>
          <p:nvPr/>
        </p:nvSpPr>
        <p:spPr>
          <a:xfrm>
            <a:off x="6096000" y="2971800"/>
            <a:ext cx="2362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Elipse 12"/>
          <p:cNvSpPr/>
          <p:nvPr/>
        </p:nvSpPr>
        <p:spPr>
          <a:xfrm>
            <a:off x="3200400" y="4495800"/>
            <a:ext cx="1600200" cy="8382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Elipse 14"/>
          <p:cNvSpPr/>
          <p:nvPr/>
        </p:nvSpPr>
        <p:spPr>
          <a:xfrm>
            <a:off x="4724400" y="4953000"/>
            <a:ext cx="2362200" cy="685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Elipse 16"/>
          <p:cNvSpPr/>
          <p:nvPr/>
        </p:nvSpPr>
        <p:spPr>
          <a:xfrm>
            <a:off x="4419600" y="6019800"/>
            <a:ext cx="12192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baixo 17"/>
          <p:cNvSpPr/>
          <p:nvPr/>
        </p:nvSpPr>
        <p:spPr>
          <a:xfrm rot="16200000">
            <a:off x="3543300" y="5676900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5334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Desbastando a Peça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5181600"/>
            <a:ext cx="6372225" cy="4318000"/>
          </a:xfrm>
        </p:spPr>
        <p:txBody>
          <a:bodyPr/>
          <a:lstStyle/>
          <a:p>
            <a:pPr>
              <a:buNone/>
            </a:pPr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sz="3200" kern="1200" dirty="0" smtClean="0">
                <a:solidFill>
                  <a:schemeClr val="accent2">
                    <a:lumMod val="50000"/>
                  </a:schemeClr>
                </a:solidFill>
              </a:rPr>
              <a:t>Confirme novamente.</a:t>
            </a:r>
          </a:p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350" y="1676400"/>
            <a:ext cx="2152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838200" y="1752600"/>
            <a:ext cx="5937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50000"/>
                  </a:schemeClr>
                </a:solidFill>
              </a:rPr>
              <a:t>Clique em Roughing Operation</a:t>
            </a:r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2000" y="2438400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Na barra de status aparece ”</a:t>
            </a:r>
            <a:r>
              <a:rPr lang="pt-BR" sz="3200" dirty="0" err="1" smtClean="0">
                <a:solidFill>
                  <a:schemeClr val="accent2">
                    <a:lumMod val="50000"/>
                  </a:schemeClr>
                </a:solidFill>
              </a:rPr>
              <a:t>Digitise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accent2">
                    <a:lumMod val="50000"/>
                  </a:schemeClr>
                </a:solidFill>
              </a:rPr>
              <a:t>Geometry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 to machine”. Mova o mouse sobre peça e quando ela mudar de cor e aparecer escrito </a:t>
            </a:r>
            <a:r>
              <a:rPr lang="pt-BR" sz="3200" dirty="0" err="1" smtClean="0">
                <a:solidFill>
                  <a:schemeClr val="accent2">
                    <a:lumMod val="50000"/>
                  </a:schemeClr>
                </a:solidFill>
              </a:rPr>
              <a:t>Solid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..., CLIQUE. </a:t>
            </a:r>
            <a:endParaRPr lang="pt-PT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09600" y="5181600"/>
            <a:ext cx="6013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Confirme com o botão da direita</a:t>
            </a:r>
            <a:endParaRPr lang="pt-PT" sz="3200" dirty="0"/>
          </a:p>
        </p:txBody>
      </p:sp>
      <p:sp>
        <p:nvSpPr>
          <p:cNvPr id="11" name="Seta para baixo 10"/>
          <p:cNvSpPr/>
          <p:nvPr/>
        </p:nvSpPr>
        <p:spPr>
          <a:xfrm rot="13484423">
            <a:off x="7392688" y="2327095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Desbastando a Peça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6400"/>
            <a:ext cx="59227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0" y="4267200"/>
            <a:ext cx="24384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Preencher os dados conforme a imagem</a:t>
            </a:r>
            <a:endParaRPr lang="pt-PT" dirty="0"/>
          </a:p>
        </p:txBody>
      </p:sp>
      <p:sp>
        <p:nvSpPr>
          <p:cNvPr id="8" name="Seta dobrada 7"/>
          <p:cNvSpPr/>
          <p:nvPr/>
        </p:nvSpPr>
        <p:spPr>
          <a:xfrm>
            <a:off x="914400" y="2667000"/>
            <a:ext cx="20574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Escolha a ferramenta para o desbaste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5867400" cy="422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4267200"/>
            <a:ext cx="24384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Preencher os dados conforme a imagem</a:t>
            </a:r>
            <a:endParaRPr lang="pt-PT" dirty="0"/>
          </a:p>
        </p:txBody>
      </p:sp>
      <p:sp>
        <p:nvSpPr>
          <p:cNvPr id="6" name="Seta dobrada 5"/>
          <p:cNvSpPr/>
          <p:nvPr/>
        </p:nvSpPr>
        <p:spPr>
          <a:xfrm>
            <a:off x="914400" y="2667000"/>
            <a:ext cx="20574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200" y="957263"/>
            <a:ext cx="6781800" cy="719137"/>
          </a:xfrm>
        </p:spPr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Altura de segurança...Incremento de corte...</a:t>
            </a:r>
            <a:endParaRPr lang="pt-PT" sz="32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5562600" cy="39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dobrada 4"/>
          <p:cNvSpPr/>
          <p:nvPr/>
        </p:nvSpPr>
        <p:spPr>
          <a:xfrm>
            <a:off x="4419600" y="5181600"/>
            <a:ext cx="1676400" cy="1219200"/>
          </a:xfrm>
          <a:prstGeom prst="bentArrow">
            <a:avLst>
              <a:gd name="adj1" fmla="val 14524"/>
              <a:gd name="adj2" fmla="val 25476"/>
              <a:gd name="adj3" fmla="val 35238"/>
              <a:gd name="adj4" fmla="val 40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4267200"/>
            <a:ext cx="24384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Preencher os dados conforme a imagem</a:t>
            </a:r>
            <a:endParaRPr lang="pt-PT" dirty="0"/>
          </a:p>
        </p:txBody>
      </p:sp>
      <p:sp>
        <p:nvSpPr>
          <p:cNvPr id="7" name="Seta dobrada 6"/>
          <p:cNvSpPr/>
          <p:nvPr/>
        </p:nvSpPr>
        <p:spPr>
          <a:xfrm>
            <a:off x="914400" y="2667000"/>
            <a:ext cx="20574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Caminhos da ferramenta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715000" cy="42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Simulação do desbaste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562600" cy="476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6858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Editar a “</a:t>
            </a:r>
            <a:r>
              <a:rPr lang="pt-PT" i="1" dirty="0" smtClean="0">
                <a:solidFill>
                  <a:srgbClr val="FF0000"/>
                </a:solidFill>
              </a:rPr>
              <a:t>Operation”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6067425" cy="4318000"/>
          </a:xfrm>
        </p:spPr>
        <p:txBody>
          <a:bodyPr/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Editar a “</a:t>
            </a:r>
            <a:r>
              <a:rPr lang="pt-PT" i="1" dirty="0" smtClean="0">
                <a:solidFill>
                  <a:schemeClr val="accent2">
                    <a:lumMod val="50000"/>
                  </a:schemeClr>
                </a:solidFill>
              </a:rPr>
              <a:t>Operation”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•Existem duas formas para se fazer isso: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1.Clicar com o BD em cima da </a:t>
            </a:r>
            <a:r>
              <a:rPr lang="pt-BR" i="1" dirty="0" err="1" smtClean="0">
                <a:solidFill>
                  <a:schemeClr val="accent2">
                    <a:lumMod val="50000"/>
                  </a:schemeClr>
                </a:solidFill>
              </a:rPr>
              <a:t>Operatione</a:t>
            </a:r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</a:rPr>
              <a:t> selecionar Edit</a:t>
            </a:r>
          </a:p>
          <a:p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</a:rPr>
              <a:t>2.Dar dois cliques rápidos no caminho da ferramenta que aparece na tela em amarelo.</a:t>
            </a:r>
          </a:p>
          <a:p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62400"/>
            <a:ext cx="29908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0" y="957263"/>
            <a:ext cx="6067425" cy="7953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Vamos esclarecer </a:t>
            </a:r>
            <a:r>
              <a:rPr lang="pt-BR" dirty="0" smtClean="0">
                <a:solidFill>
                  <a:srgbClr val="FF0000"/>
                </a:solidFill>
              </a:rPr>
              <a:t>dúvidas primeiro 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774"/>
          <a:stretch>
            <a:fillRect/>
          </a:stretch>
        </p:blipFill>
        <p:spPr bwMode="auto">
          <a:xfrm>
            <a:off x="228600" y="1905000"/>
            <a:ext cx="8376557" cy="434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429000" y="2209800"/>
            <a:ext cx="12954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baixo 6"/>
          <p:cNvSpPr/>
          <p:nvPr/>
        </p:nvSpPr>
        <p:spPr>
          <a:xfrm>
            <a:off x="3886200" y="2362200"/>
            <a:ext cx="45720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3352800" y="2743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FF0000"/>
                </a:solidFill>
              </a:rPr>
              <a:t>Plano de trabalho </a:t>
            </a:r>
            <a:endParaRPr lang="pt-PT" sz="14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048000" y="35814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 smtClean="0">
                <a:solidFill>
                  <a:srgbClr val="FF0000"/>
                </a:solidFill>
              </a:rPr>
              <a:t>Área  Gráfica</a:t>
            </a:r>
            <a:endParaRPr lang="pt-PT" sz="6000" dirty="0">
              <a:solidFill>
                <a:srgbClr val="FF0000"/>
              </a:solidFill>
            </a:endParaRPr>
          </a:p>
        </p:txBody>
      </p:sp>
      <p:cxnSp>
        <p:nvCxnSpPr>
          <p:cNvPr id="11" name="Conector angulado 10"/>
          <p:cNvCxnSpPr/>
          <p:nvPr/>
        </p:nvCxnSpPr>
        <p:spPr>
          <a:xfrm flipV="1">
            <a:off x="2133600" y="5334000"/>
            <a:ext cx="609600" cy="4572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819400" y="518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rgbClr val="FF0000"/>
                </a:solidFill>
              </a:rPr>
              <a:t>Visualização de  trabalho </a:t>
            </a:r>
            <a:endParaRPr lang="pt-PT" sz="1200" dirty="0">
              <a:solidFill>
                <a:srgbClr val="FF0000"/>
              </a:solidFill>
            </a:endParaRPr>
          </a:p>
        </p:txBody>
      </p:sp>
      <p:sp>
        <p:nvSpPr>
          <p:cNvPr id="19" name="Texto Explicativo 1 18"/>
          <p:cNvSpPr/>
          <p:nvPr/>
        </p:nvSpPr>
        <p:spPr>
          <a:xfrm>
            <a:off x="5181600" y="4648200"/>
            <a:ext cx="1600200" cy="762000"/>
          </a:xfrm>
          <a:prstGeom prst="borderCallout1">
            <a:avLst>
              <a:gd name="adj1" fmla="val 18750"/>
              <a:gd name="adj2" fmla="val -8333"/>
              <a:gd name="adj3" fmla="val -51250"/>
              <a:gd name="adj4" fmla="val -1511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5181600" y="4648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smtClean="0">
                <a:solidFill>
                  <a:srgbClr val="FF0000"/>
                </a:solidFill>
              </a:rPr>
              <a:t>CLP : </a:t>
            </a:r>
            <a:r>
              <a:rPr lang="pt-BR" sz="800" dirty="0" smtClean="0">
                <a:solidFill>
                  <a:srgbClr val="FF0000"/>
                </a:solidFill>
              </a:rPr>
              <a:t>ícone com os eixos de trabalho que tem a função de orientar o desenho em função do plano de trabalho.</a:t>
            </a:r>
            <a:endParaRPr lang="pt-PT" sz="800" dirty="0">
              <a:solidFill>
                <a:srgbClr val="FF0000"/>
              </a:solidFill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3352800" y="5334000"/>
            <a:ext cx="1828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1524000" y="6096000"/>
            <a:ext cx="19812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5" name="Conector de seta reta 24"/>
          <p:cNvCxnSpPr/>
          <p:nvPr/>
        </p:nvCxnSpPr>
        <p:spPr>
          <a:xfrm>
            <a:off x="1676400" y="62484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1295400" y="6400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>
                <a:solidFill>
                  <a:srgbClr val="FF0000"/>
                </a:solidFill>
              </a:rPr>
              <a:t>Vermelho</a:t>
            </a:r>
            <a:endParaRPr lang="pt-PT" sz="800" dirty="0">
              <a:solidFill>
                <a:srgbClr val="FF0000"/>
              </a:solidFill>
            </a:endParaRPr>
          </a:p>
        </p:txBody>
      </p:sp>
      <p:cxnSp>
        <p:nvCxnSpPr>
          <p:cNvPr id="29" name="Conector de seta reta 28"/>
          <p:cNvCxnSpPr/>
          <p:nvPr/>
        </p:nvCxnSpPr>
        <p:spPr>
          <a:xfrm>
            <a:off x="2209800" y="6248400"/>
            <a:ext cx="0" cy="2286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2057400" y="6400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</a:rPr>
              <a:t>verde</a:t>
            </a:r>
            <a:endParaRPr lang="pt-PT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>
            <a:off x="2743200" y="6248400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2590800" y="6400800"/>
            <a:ext cx="1600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Azul</a:t>
            </a:r>
            <a:endParaRPr lang="pt-PT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4" name="Seta para baixo 33"/>
          <p:cNvSpPr/>
          <p:nvPr/>
        </p:nvSpPr>
        <p:spPr>
          <a:xfrm rot="16200000">
            <a:off x="800100" y="3162300"/>
            <a:ext cx="45720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CaixaDeTexto 34"/>
          <p:cNvSpPr txBox="1"/>
          <p:nvPr/>
        </p:nvSpPr>
        <p:spPr>
          <a:xfrm>
            <a:off x="1219200" y="3124200"/>
            <a:ext cx="1981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FF0000"/>
                </a:solidFill>
              </a:rPr>
              <a:t>Browser do Edgecam:</a:t>
            </a:r>
          </a:p>
          <a:p>
            <a:pPr algn="just"/>
            <a:r>
              <a:rPr lang="pt-BR" sz="800" dirty="0" smtClean="0">
                <a:solidFill>
                  <a:srgbClr val="FF0000"/>
                </a:solidFill>
              </a:rPr>
              <a:t>Nessa janela podemos ver as camadas ativas e visíveis que o </a:t>
            </a:r>
            <a:r>
              <a:rPr lang="pt-BR" sz="800" dirty="0" err="1" smtClean="0">
                <a:solidFill>
                  <a:srgbClr val="FF0000"/>
                </a:solidFill>
              </a:rPr>
              <a:t>Edgecam</a:t>
            </a:r>
            <a:r>
              <a:rPr lang="pt-BR" sz="800" dirty="0" smtClean="0">
                <a:solidFill>
                  <a:srgbClr val="FF0000"/>
                </a:solidFill>
              </a:rPr>
              <a:t> possui, ele sempre é inicializado com a camada </a:t>
            </a:r>
            <a:r>
              <a:rPr lang="pt-BR" sz="800" i="1" dirty="0" smtClean="0">
                <a:solidFill>
                  <a:srgbClr val="FF0000"/>
                </a:solidFill>
              </a:rPr>
              <a:t>“Geometria” para podermos começar a trabalhar, a </a:t>
            </a:r>
            <a:r>
              <a:rPr lang="pt-BR" sz="800" dirty="0" smtClean="0">
                <a:solidFill>
                  <a:srgbClr val="FF0000"/>
                </a:solidFill>
              </a:rPr>
              <a:t>qualquer momento pode ser adicionada novas camadas conforme procedimento abaixo.</a:t>
            </a:r>
            <a:endParaRPr lang="pt-PT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3" grpId="0"/>
      <p:bldP spid="19" grpId="0" animBg="1"/>
      <p:bldP spid="16" grpId="0"/>
      <p:bldP spid="22" grpId="0" animBg="1"/>
      <p:bldP spid="28" grpId="0"/>
      <p:bldP spid="30" grpId="0"/>
      <p:bldP spid="34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42421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5334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Antes &amp; Depois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36892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29000"/>
            <a:ext cx="448491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276600" y="19050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Antes</a:t>
            </a:r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7467600" y="35052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Depois</a:t>
            </a:r>
            <a:endParaRPr lang="pt-P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6096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Redesbaste</a:t>
            </a:r>
            <a:endParaRPr lang="pt-PT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9592" y="1172072"/>
            <a:ext cx="7863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Na caixa de  diálogo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Roughing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Operation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e na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tab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General, marque a caixa de 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REST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Rough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*,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coloque 0.2 em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Offset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, desmarque a caixa de 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</a:rPr>
              <a:t>Digitise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 Stock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*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se esta estiver marcada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(Você pode deixar as outras configurações como estavam).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5227" r="29722" b="26042"/>
          <a:stretch>
            <a:fillRect/>
          </a:stretch>
        </p:blipFill>
        <p:spPr bwMode="auto">
          <a:xfrm>
            <a:off x="838200" y="2438401"/>
            <a:ext cx="534687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866775" y="609600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Redesbaste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519A1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227" r="34407" b="11458"/>
          <a:stretch>
            <a:fillRect/>
          </a:stretch>
        </p:blipFill>
        <p:spPr bwMode="auto">
          <a:xfrm>
            <a:off x="228600" y="1981200"/>
            <a:ext cx="454869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57200" y="12954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Clique  na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tab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Tooling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e nesta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tab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clique em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find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, para abrir a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toolstore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na lista de ferramentas da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toolstore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pt-P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390" y="1981200"/>
            <a:ext cx="463561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866775" y="609600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Redesbaste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519A1A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7203" t="15625" r="47072" b="35417"/>
          <a:stretch>
            <a:fillRect/>
          </a:stretch>
        </p:blipFill>
        <p:spPr bwMode="auto">
          <a:xfrm>
            <a:off x="3657600" y="22860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81000" y="12954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Clique na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Tab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Depth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e coloque  um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Clearance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igual a 5,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Level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igual a 0,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Depth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igual a 0 e CUT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increment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igual a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Clique em OK para encerrar.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46120" b="59375"/>
          <a:stretch>
            <a:fillRect/>
          </a:stretch>
        </p:blipFill>
        <p:spPr bwMode="auto">
          <a:xfrm>
            <a:off x="914400" y="2590800"/>
            <a:ext cx="701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200400" y="7620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FF0000"/>
                </a:solidFill>
              </a:rPr>
              <a:t>Usinando um Perfil</a:t>
            </a:r>
            <a:endParaRPr lang="pt-PT" sz="3200" dirty="0"/>
          </a:p>
        </p:txBody>
      </p:sp>
      <p:sp>
        <p:nvSpPr>
          <p:cNvPr id="6" name="Retângulo 5"/>
          <p:cNvSpPr/>
          <p:nvPr/>
        </p:nvSpPr>
        <p:spPr>
          <a:xfrm>
            <a:off x="685800" y="1828800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Clicar em </a:t>
            </a:r>
            <a:r>
              <a:rPr lang="pt-PT" b="1" dirty="0" smtClean="0">
                <a:solidFill>
                  <a:schemeClr val="accent2">
                    <a:lumMod val="50000"/>
                  </a:schemeClr>
                </a:solidFill>
              </a:rPr>
              <a:t>ProfilingOperation. </a:t>
            </a:r>
            <a:endParaRPr lang="pt-PT"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smtClean="0">
                <a:solidFill>
                  <a:srgbClr val="000000"/>
                </a:solidFill>
              </a:rPr>
              <a:t>General,configurar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00400" y="7620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FF0000"/>
                </a:solidFill>
              </a:rPr>
              <a:t>Usinando um Perfil</a:t>
            </a:r>
            <a:endParaRPr lang="pt-PT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7569" t="16666" r="46706" b="34375"/>
          <a:stretch>
            <a:fillRect/>
          </a:stretch>
        </p:blipFill>
        <p:spPr bwMode="auto">
          <a:xfrm>
            <a:off x="3810000" y="20574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00400" y="7620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FF0000"/>
                </a:solidFill>
              </a:rPr>
              <a:t>Usinando um Perfil</a:t>
            </a:r>
            <a:endParaRPr lang="pt-PT" sz="3200" dirty="0"/>
          </a:p>
        </p:txBody>
      </p:sp>
      <p:sp>
        <p:nvSpPr>
          <p:cNvPr id="5" name="Retângulo 4"/>
          <p:cNvSpPr/>
          <p:nvPr/>
        </p:nvSpPr>
        <p:spPr>
          <a:xfrm>
            <a:off x="685800" y="1447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Clique na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tab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Tooling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para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Toolstore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e selecione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8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mm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Endmil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4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flute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– 13A F30M</a:t>
            </a:r>
            <a:endParaRPr lang="pt-BR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33400" y="2057400"/>
            <a:ext cx="8382000" cy="4287982"/>
            <a:chOff x="533400" y="2209800"/>
            <a:chExt cx="8382000" cy="428798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155" t="15625" r="17423" b="28125"/>
            <a:stretch>
              <a:fillRect/>
            </a:stretch>
          </p:blipFill>
          <p:spPr bwMode="auto">
            <a:xfrm>
              <a:off x="533400" y="2209800"/>
              <a:ext cx="83820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2514600"/>
              <a:ext cx="5105400" cy="3983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7200" y="1524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Clique na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tab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Depth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e configure desta forma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clearance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=5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level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=0,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Depth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=0,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Cut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increment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= 2  e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cusp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BR" b="1" dirty="0" err="1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Height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=0.</a:t>
            </a:r>
            <a:endParaRPr lang="pt-BR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00400" y="7620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FF0000"/>
                </a:solidFill>
              </a:rPr>
              <a:t>Usinando um Perfil</a:t>
            </a:r>
            <a:endParaRPr lang="pt-PT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16667" r="46706" b="35417"/>
          <a:stretch>
            <a:fillRect/>
          </a:stretch>
        </p:blipFill>
        <p:spPr bwMode="auto">
          <a:xfrm>
            <a:off x="1981200" y="25908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47072" b="57292"/>
          <a:stretch>
            <a:fillRect/>
          </a:stretch>
        </p:blipFill>
        <p:spPr bwMode="auto">
          <a:xfrm>
            <a:off x="762000" y="1828800"/>
            <a:ext cx="6886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957263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Usinando Áreas Planas</a:t>
            </a:r>
            <a:endParaRPr lang="pt-P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7774"/>
          <a:stretch>
            <a:fillRect/>
          </a:stretch>
        </p:blipFill>
        <p:spPr bwMode="auto">
          <a:xfrm>
            <a:off x="228600" y="1905000"/>
            <a:ext cx="8376557" cy="434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Texto Explicativo 1 7"/>
          <p:cNvSpPr/>
          <p:nvPr/>
        </p:nvSpPr>
        <p:spPr>
          <a:xfrm>
            <a:off x="1600200" y="2971800"/>
            <a:ext cx="1143000" cy="762000"/>
          </a:xfrm>
          <a:prstGeom prst="borderCallout1">
            <a:avLst>
              <a:gd name="adj1" fmla="val 18750"/>
              <a:gd name="adj2" fmla="val -8333"/>
              <a:gd name="adj3" fmla="val -51250"/>
              <a:gd name="adj4" fmla="val -1511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1600200" y="29718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</a:rPr>
              <a:t>Barra de Ferramenta de </a:t>
            </a:r>
            <a:r>
              <a:rPr lang="pt-BR" sz="1200" dirty="0" err="1" smtClean="0">
                <a:solidFill>
                  <a:srgbClr val="FF0000"/>
                </a:solidFill>
              </a:rPr>
              <a:t>solidos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8600" y="2209800"/>
            <a:ext cx="80010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>
            <a:off x="6324600" y="2590800"/>
            <a:ext cx="457200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6324600" y="2971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rgbClr val="FF0000"/>
                </a:solidFill>
              </a:rPr>
              <a:t>Barra de Ferramentas Padrão</a:t>
            </a:r>
            <a:endParaRPr lang="pt-PT" sz="1200" dirty="0">
              <a:solidFill>
                <a:srgbClr val="FF0000"/>
              </a:solidFill>
            </a:endParaRPr>
          </a:p>
        </p:txBody>
      </p:sp>
      <p:sp>
        <p:nvSpPr>
          <p:cNvPr id="14" name="Texto Explicativo 1 13"/>
          <p:cNvSpPr/>
          <p:nvPr/>
        </p:nvSpPr>
        <p:spPr>
          <a:xfrm>
            <a:off x="4572000" y="2819400"/>
            <a:ext cx="1219200" cy="685800"/>
          </a:xfrm>
          <a:prstGeom prst="borderCallout1">
            <a:avLst>
              <a:gd name="adj1" fmla="val 18750"/>
              <a:gd name="adj2" fmla="val -8333"/>
              <a:gd name="adj3" fmla="val -67917"/>
              <a:gd name="adj4" fmla="val 4488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4572000" y="2819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</a:rPr>
              <a:t>Barra de Ferramenta de visualizar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19" name="Texto Explicativo 1 18"/>
          <p:cNvSpPr/>
          <p:nvPr/>
        </p:nvSpPr>
        <p:spPr>
          <a:xfrm>
            <a:off x="6858000" y="3657600"/>
            <a:ext cx="1219200" cy="609600"/>
          </a:xfrm>
          <a:prstGeom prst="borderCallout1">
            <a:avLst>
              <a:gd name="adj1" fmla="val 18750"/>
              <a:gd name="adj2" fmla="val -8333"/>
              <a:gd name="adj3" fmla="val -76667"/>
              <a:gd name="adj4" fmla="val 12335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6858000" y="3657600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</a:rPr>
              <a:t>Barra de Ferramenta de Desenhos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21" name="Texto Explicativo 1 20"/>
          <p:cNvSpPr/>
          <p:nvPr/>
        </p:nvSpPr>
        <p:spPr>
          <a:xfrm>
            <a:off x="7239000" y="4724400"/>
            <a:ext cx="990600" cy="609600"/>
          </a:xfrm>
          <a:prstGeom prst="borderCallout1">
            <a:avLst>
              <a:gd name="adj1" fmla="val 18750"/>
              <a:gd name="adj2" fmla="val -8333"/>
              <a:gd name="adj3" fmla="val -76667"/>
              <a:gd name="adj4" fmla="val 12335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/>
          <p:cNvSpPr txBox="1"/>
          <p:nvPr/>
        </p:nvSpPr>
        <p:spPr>
          <a:xfrm>
            <a:off x="7162800" y="4724400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Barra de Ferramenta de Editar</a:t>
            </a:r>
            <a:endParaRPr lang="pt-BR" sz="800" dirty="0">
              <a:solidFill>
                <a:srgbClr val="FF0000"/>
              </a:solidFill>
            </a:endParaRPr>
          </a:p>
        </p:txBody>
      </p:sp>
      <p:sp>
        <p:nvSpPr>
          <p:cNvPr id="27" name="Texto explicativo em forma de nuvem 26"/>
          <p:cNvSpPr/>
          <p:nvPr/>
        </p:nvSpPr>
        <p:spPr>
          <a:xfrm>
            <a:off x="4800600" y="4724400"/>
            <a:ext cx="2133600" cy="990600"/>
          </a:xfrm>
          <a:prstGeom prst="cloudCallout">
            <a:avLst>
              <a:gd name="adj1" fmla="val 114042"/>
              <a:gd name="adj2" fmla="val 5099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aixaDeTexto 29"/>
          <p:cNvSpPr txBox="1"/>
          <p:nvPr/>
        </p:nvSpPr>
        <p:spPr>
          <a:xfrm>
            <a:off x="4953000" y="4876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rgbClr val="FF0000"/>
                </a:solidFill>
              </a:rPr>
              <a:t>Barra de ferramenta de inserir</a:t>
            </a:r>
            <a:endParaRPr lang="pt-PT" sz="1400" dirty="0">
              <a:solidFill>
                <a:srgbClr val="FF0000"/>
              </a:solidFill>
            </a:endParaRPr>
          </a:p>
        </p:txBody>
      </p:sp>
      <p:sp>
        <p:nvSpPr>
          <p:cNvPr id="31" name="Título 1"/>
          <p:cNvSpPr txBox="1">
            <a:spLocks/>
          </p:cNvSpPr>
          <p:nvPr/>
        </p:nvSpPr>
        <p:spPr bwMode="auto">
          <a:xfrm>
            <a:off x="2667000" y="957263"/>
            <a:ext cx="6067425" cy="7953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Vamos esclarecer 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dúvidas primeiro 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 animBg="1"/>
      <p:bldP spid="13" grpId="0"/>
      <p:bldP spid="14" grpId="0" animBg="1"/>
      <p:bldP spid="15" grpId="0"/>
      <p:bldP spid="19" grpId="0" animBg="1"/>
      <p:bldP spid="20" grpId="0"/>
      <p:bldP spid="21" grpId="0" animBg="1"/>
      <p:bldP spid="22" grpId="0"/>
      <p:bldP spid="27" grpId="0" animBg="1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15625" r="46120" b="33333"/>
          <a:stretch>
            <a:fillRect/>
          </a:stretch>
        </p:blipFill>
        <p:spPr bwMode="auto">
          <a:xfrm>
            <a:off x="3505200" y="2057400"/>
            <a:ext cx="4800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866775" y="762000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Usinando Áreas Planas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4572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smtClean="0">
                <a:solidFill>
                  <a:srgbClr val="000000"/>
                </a:solidFill>
              </a:rPr>
              <a:t>General,configurar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866775" y="762000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Usinando Áreas Planas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rgbClr val="C9A79D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err="1" smtClean="0">
                <a:solidFill>
                  <a:srgbClr val="000000"/>
                </a:solidFill>
              </a:rPr>
              <a:t>Tooling</a:t>
            </a:r>
            <a:r>
              <a:rPr lang="pt-BR" b="1" i="1" dirty="0" smtClean="0">
                <a:solidFill>
                  <a:srgbClr val="000000"/>
                </a:solidFill>
              </a:rPr>
              <a:t>,configurar </a:t>
            </a:r>
            <a:r>
              <a:rPr lang="pt-BR" b="1" i="1" dirty="0" smtClean="0">
                <a:solidFill>
                  <a:srgbClr val="000000"/>
                </a:solidFill>
              </a:rPr>
              <a:t>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24400" y="4648200"/>
            <a:ext cx="1371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0" name="Grupo 9"/>
          <p:cNvGrpSpPr/>
          <p:nvPr/>
        </p:nvGrpSpPr>
        <p:grpSpPr>
          <a:xfrm>
            <a:off x="3352800" y="2286000"/>
            <a:ext cx="4724400" cy="3581400"/>
            <a:chOff x="3352800" y="2286000"/>
            <a:chExt cx="4724400" cy="35814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984" t="15625" r="46706" b="35417"/>
            <a:stretch>
              <a:fillRect/>
            </a:stretch>
          </p:blipFill>
          <p:spPr bwMode="auto">
            <a:xfrm>
              <a:off x="3352800" y="2286000"/>
              <a:ext cx="47244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463" t="36348" r="56716" b="59826"/>
            <a:stretch>
              <a:fillRect/>
            </a:stretch>
          </p:blipFill>
          <p:spPr bwMode="auto">
            <a:xfrm>
              <a:off x="4724400" y="4648200"/>
              <a:ext cx="18288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15625" r="46706" b="33333"/>
          <a:stretch>
            <a:fillRect/>
          </a:stretch>
        </p:blipFill>
        <p:spPr bwMode="auto">
          <a:xfrm>
            <a:off x="3581400" y="2133600"/>
            <a:ext cx="472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rgbClr val="C9CA9C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err="1" smtClean="0">
                <a:solidFill>
                  <a:srgbClr val="000000"/>
                </a:solidFill>
              </a:rPr>
              <a:t>Depth</a:t>
            </a:r>
            <a:r>
              <a:rPr lang="pt-BR" b="1" i="1" dirty="0" smtClean="0">
                <a:solidFill>
                  <a:srgbClr val="000000"/>
                </a:solidFill>
              </a:rPr>
              <a:t>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866775" y="762000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Usinando Áreas Planas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Resultado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0996" t="11458" r="15666" b="26042"/>
          <a:stretch>
            <a:fillRect/>
          </a:stretch>
        </p:blipFill>
        <p:spPr bwMode="auto">
          <a:xfrm>
            <a:off x="1981200" y="2209800"/>
            <a:ext cx="4724400" cy="383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77225" cy="719137"/>
          </a:xfrm>
        </p:spPr>
        <p:txBody>
          <a:bodyPr/>
          <a:lstStyle/>
          <a:p>
            <a:r>
              <a:rPr lang="pt-PT" sz="5400" dirty="0" smtClean="0">
                <a:solidFill>
                  <a:srgbClr val="FF0000"/>
                </a:solidFill>
              </a:rPr>
              <a:t>Vamos trabalhar com Ciclos</a:t>
            </a:r>
            <a:endParaRPr lang="pt-PT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Abrir a peça</a:t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2000" y="13716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Clique no botão </a:t>
            </a:r>
            <a:r>
              <a:rPr lang="pt-PT" b="1" i="1" dirty="0" smtClean="0">
                <a:solidFill>
                  <a:srgbClr val="00B050"/>
                </a:solidFill>
              </a:rPr>
              <a:t>Open 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44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09600" y="2209800"/>
            <a:ext cx="769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Na caixa de dialogo Open que aparecer, navegue até encontrar o arquivo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7010400" cy="394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Selecionar a vista </a:t>
            </a:r>
            <a:r>
              <a:rPr lang="pt-PT" i="1" dirty="0" smtClean="0">
                <a:solidFill>
                  <a:srgbClr val="FF0000"/>
                </a:solidFill>
              </a:rPr>
              <a:t>TOP</a:t>
            </a:r>
            <a:br>
              <a:rPr lang="pt-PT" i="1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62000" y="1524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Clicar com o botão direito sobre esta área e selecionar o planoTop</a:t>
            </a:r>
            <a:endParaRPr lang="pt-PT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21907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057400"/>
            <a:ext cx="48482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733800" y="5410200"/>
            <a:ext cx="4572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Atenção: é necessário alinhar a peça no eixo x </a:t>
            </a:r>
            <a:endParaRPr lang="pt-P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Alinhar o corpo para o </a:t>
            </a:r>
            <a:r>
              <a:rPr lang="pt-BR" dirty="0" err="1" smtClean="0">
                <a:solidFill>
                  <a:srgbClr val="FF0000"/>
                </a:solidFill>
              </a:rPr>
              <a:t>fresamento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741440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7010400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Alinhar o corpo para o </a:t>
            </a:r>
            <a:r>
              <a:rPr lang="pt-BR" dirty="0" err="1" smtClean="0">
                <a:solidFill>
                  <a:srgbClr val="FF0000"/>
                </a:solidFill>
              </a:rPr>
              <a:t>fresamento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1000" y="17526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Selecione a face que define o plano XY –Neste caso não há necessidade de selecionar a face, pois a peça já esta na posição correta. Apenas confirme com o botão direito do mouse</a:t>
            </a:r>
            <a:endParaRPr lang="pt-PT" sz="2000" dirty="0"/>
          </a:p>
        </p:txBody>
      </p:sp>
      <p:sp>
        <p:nvSpPr>
          <p:cNvPr id="7" name="Retângulo 6"/>
          <p:cNvSpPr/>
          <p:nvPr/>
        </p:nvSpPr>
        <p:spPr>
          <a:xfrm>
            <a:off x="381000" y="3124200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</a:rPr>
              <a:t>Selecione uma aresta linear para definir o plano do eixo da CPL–Clicar na aresta inferior, do eixo X.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7200" y="44196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</a:rPr>
              <a:t>Selecione o ponto para mover a origem– Neste caso não há necessidade, apenas confirme.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382219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ctor de seta reta 11"/>
          <p:cNvCxnSpPr/>
          <p:nvPr/>
        </p:nvCxnSpPr>
        <p:spPr>
          <a:xfrm>
            <a:off x="3581400" y="3733800"/>
            <a:ext cx="2209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562600" y="4114800"/>
            <a:ext cx="32004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Antes &amp; Depois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2862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914400" y="4648200"/>
            <a:ext cx="13716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066800" y="1447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atin typeface="Castellar" pitchFamily="18" charset="0"/>
              </a:rPr>
              <a:t>Antes</a:t>
            </a:r>
            <a:endParaRPr lang="pt-PT" sz="3600" b="1" dirty="0">
              <a:latin typeface="Castellar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327" y="3200400"/>
            <a:ext cx="431027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direita 7"/>
          <p:cNvSpPr/>
          <p:nvPr/>
        </p:nvSpPr>
        <p:spPr>
          <a:xfrm>
            <a:off x="5334000" y="5715000"/>
            <a:ext cx="13716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5867400" y="2590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atin typeface="Castellar" pitchFamily="18" charset="0"/>
              </a:rPr>
              <a:t>Depois</a:t>
            </a:r>
            <a:endParaRPr lang="pt-PT" sz="3600" b="1" dirty="0"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33400" y="2819400"/>
          <a:ext cx="7772400" cy="338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318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Item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Nome 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Comando do mouse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18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18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18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18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18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18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18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PT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18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1893"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PT" sz="10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endParaRPr lang="pt-PT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762000" y="1828800"/>
            <a:ext cx="4358640" cy="838200"/>
            <a:chOff x="762000" y="1981200"/>
            <a:chExt cx="4358640" cy="838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3671" t="3236" r="22677" b="88674"/>
            <a:stretch>
              <a:fillRect/>
            </a:stretch>
          </p:blipFill>
          <p:spPr bwMode="auto">
            <a:xfrm>
              <a:off x="762000" y="1981200"/>
              <a:ext cx="4358640" cy="838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5" name="CaixaDeTexto 4"/>
            <p:cNvSpPr txBox="1"/>
            <p:nvPr/>
          </p:nvSpPr>
          <p:spPr>
            <a:xfrm>
              <a:off x="914400" y="2057400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>
                  <a:solidFill>
                    <a:srgbClr val="FF0000"/>
                  </a:solidFill>
                </a:rPr>
                <a:t>1</a:t>
              </a:r>
              <a:endParaRPr lang="pt-PT" dirty="0">
                <a:solidFill>
                  <a:srgbClr val="FF0000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371600" y="2057400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>
                  <a:solidFill>
                    <a:srgbClr val="FF0000"/>
                  </a:solidFill>
                </a:rPr>
                <a:t>2</a:t>
              </a:r>
              <a:endParaRPr lang="pt-PT" dirty="0">
                <a:solidFill>
                  <a:srgbClr val="FF0000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752600" y="2057400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>
                  <a:solidFill>
                    <a:srgbClr val="FF0000"/>
                  </a:solidFill>
                </a:rPr>
                <a:t>3</a:t>
              </a:r>
              <a:endParaRPr lang="pt-PT" dirty="0">
                <a:solidFill>
                  <a:srgbClr val="FF0000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133600" y="2057400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>
                  <a:solidFill>
                    <a:srgbClr val="FF0000"/>
                  </a:solidFill>
                </a:rPr>
                <a:t>4</a:t>
              </a:r>
              <a:endParaRPr lang="pt-PT" dirty="0">
                <a:solidFill>
                  <a:srgbClr val="FF0000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743200" y="2057400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>
                  <a:solidFill>
                    <a:srgbClr val="FF0000"/>
                  </a:solidFill>
                </a:rPr>
                <a:t>5</a:t>
              </a:r>
              <a:endParaRPr lang="pt-PT" dirty="0">
                <a:solidFill>
                  <a:srgbClr val="FF0000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276600" y="2057400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>
                  <a:solidFill>
                    <a:srgbClr val="FF0000"/>
                  </a:solidFill>
                </a:rPr>
                <a:t>6</a:t>
              </a:r>
              <a:endParaRPr lang="pt-PT" dirty="0">
                <a:solidFill>
                  <a:srgbClr val="FF0000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733800" y="2057400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>
                  <a:solidFill>
                    <a:srgbClr val="FF0000"/>
                  </a:solidFill>
                </a:rPr>
                <a:t>7</a:t>
              </a:r>
              <a:endParaRPr lang="pt-PT" dirty="0">
                <a:solidFill>
                  <a:srgbClr val="FF0000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114800" y="2057400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>
                  <a:solidFill>
                    <a:srgbClr val="FF0000"/>
                  </a:solidFill>
                </a:rPr>
                <a:t>8</a:t>
              </a:r>
              <a:endParaRPr lang="pt-PT" dirty="0">
                <a:solidFill>
                  <a:srgbClr val="FF0000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495800" y="2057400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 smtClean="0">
                  <a:solidFill>
                    <a:srgbClr val="FF0000"/>
                  </a:solidFill>
                </a:rPr>
                <a:t>9</a:t>
              </a:r>
              <a:endParaRPr lang="pt-PT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3124200" y="3200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Zoom Extensão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791200" y="3124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Duplo Clique no </a:t>
            </a:r>
            <a:r>
              <a:rPr lang="pt-BR" sz="1200" dirty="0" err="1" smtClean="0">
                <a:solidFill>
                  <a:srgbClr val="FF0000"/>
                </a:solidFill>
              </a:rPr>
              <a:t>Scroll</a:t>
            </a:r>
            <a:endParaRPr lang="pt-BR" sz="1200" dirty="0" smtClean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124200" y="3505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Zoom Janela</a:t>
            </a:r>
            <a:endParaRPr lang="pt-PT" sz="1200" dirty="0" smtClean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791200" y="3505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>
                <a:solidFill>
                  <a:srgbClr val="FF0000"/>
                </a:solidFill>
              </a:rPr>
              <a:t>Scroll</a:t>
            </a:r>
            <a:r>
              <a:rPr lang="pt-BR" sz="1200" dirty="0" smtClean="0">
                <a:solidFill>
                  <a:srgbClr val="FF0000"/>
                </a:solidFill>
              </a:rPr>
              <a:t> Frente/Trás</a:t>
            </a:r>
            <a:endParaRPr lang="pt-PT" sz="1200" dirty="0" smtClean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124200" y="3886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>
                <a:solidFill>
                  <a:srgbClr val="FF0000"/>
                </a:solidFill>
              </a:rPr>
              <a:t>Rotacionar</a:t>
            </a:r>
            <a:r>
              <a:rPr lang="pt-BR" sz="1200" dirty="0" smtClean="0">
                <a:solidFill>
                  <a:srgbClr val="FF0000"/>
                </a:solidFill>
              </a:rPr>
              <a:t> Visualização</a:t>
            </a:r>
            <a:endParaRPr lang="pt-PT" sz="1200" dirty="0" smtClean="0">
              <a:solidFill>
                <a:srgbClr val="FF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715000" y="3810000"/>
            <a:ext cx="2590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FF0000"/>
                </a:solidFill>
              </a:rPr>
              <a:t>Botão da Direita pressionado e arrastar</a:t>
            </a:r>
            <a:endParaRPr lang="pt-PT" sz="1050" dirty="0" smtClean="0">
              <a:solidFill>
                <a:srgbClr val="FF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124200" y="41148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Pan (Mover visualização</a:t>
            </a:r>
            <a:endParaRPr lang="pt-PT" sz="1200" dirty="0" err="1" smtClean="0">
              <a:solidFill>
                <a:srgbClr val="FF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791200" y="41148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>
                <a:solidFill>
                  <a:srgbClr val="FF0000"/>
                </a:solidFill>
              </a:rPr>
              <a:t>Scroll</a:t>
            </a:r>
            <a:r>
              <a:rPr lang="pt-BR" sz="1200" dirty="0" smtClean="0">
                <a:solidFill>
                  <a:srgbClr val="FF0000"/>
                </a:solidFill>
              </a:rPr>
              <a:t> pressionado e arrastar</a:t>
            </a:r>
            <a:endParaRPr lang="pt-PT" sz="1200" dirty="0" smtClean="0">
              <a:solidFill>
                <a:srgbClr val="FF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124200" y="44958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rgbClr val="FF0000"/>
                </a:solidFill>
              </a:rPr>
              <a:t>Renderizar Peça </a:t>
            </a:r>
            <a:endParaRPr lang="pt-PT" sz="1200" b="1" dirty="0" smtClean="0">
              <a:solidFill>
                <a:srgbClr val="FF000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124200" y="48768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rgbClr val="FF0000"/>
                </a:solidFill>
              </a:rPr>
              <a:t>Renderizar Bruto  </a:t>
            </a:r>
            <a:endParaRPr lang="pt-PT" sz="1200" b="1" dirty="0" smtClean="0">
              <a:solidFill>
                <a:srgbClr val="FF000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124200" y="51816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rgbClr val="FF0000"/>
                </a:solidFill>
              </a:rPr>
              <a:t>Renderizar Características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124200" y="55626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rgbClr val="FF0000"/>
                </a:solidFill>
              </a:rPr>
              <a:t>Mostrar Máquina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124200" y="59436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rgbClr val="FF0000"/>
                </a:solidFill>
              </a:rPr>
              <a:t>Grade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 bwMode="auto">
          <a:xfrm>
            <a:off x="2667000" y="957263"/>
            <a:ext cx="6067425" cy="7953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Vamos esclarecer 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dúvidas primeiro </a:t>
            </a:r>
            <a:endParaRPr kumimoji="0" lang="pt-PT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4572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Criar o Stock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18288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Clique no menu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geometrye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clique em stock/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fixture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Pergaminho vertical 5"/>
          <p:cNvSpPr/>
          <p:nvPr/>
        </p:nvSpPr>
        <p:spPr>
          <a:xfrm>
            <a:off x="609600" y="2971800"/>
            <a:ext cx="2743200" cy="2819400"/>
          </a:xfrm>
          <a:prstGeom prst="verticalScroll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990600" y="3733800"/>
            <a:ext cx="198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Na caixa de diálogos faça estas configurações. </a:t>
            </a:r>
            <a:endParaRPr lang="pt-PT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048000" y="3810000"/>
            <a:ext cx="1828800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8290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1571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304800" y="11430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Você lembra o caminho  que fizemos na aula passada?</a:t>
            </a:r>
            <a:endParaRPr lang="pt-P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 “bruto” deverá ficar assim: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896536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0800" y="957263"/>
            <a:ext cx="61436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Características de contorno da aresta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838200" y="2057400"/>
            <a:ext cx="5486400" cy="9906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838200" y="23622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Na barra de ferramentas clicar em </a:t>
            </a:r>
            <a:r>
              <a:rPr lang="pt-BR" b="1" i="1" dirty="0" smtClean="0"/>
              <a:t>Solidus1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05000"/>
            <a:ext cx="2057400" cy="466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6400800" y="4114800"/>
            <a:ext cx="2362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baixo 8"/>
          <p:cNvSpPr/>
          <p:nvPr/>
        </p:nvSpPr>
        <p:spPr>
          <a:xfrm rot="16200000">
            <a:off x="5524500" y="3771900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1908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e 10"/>
          <p:cNvSpPr/>
          <p:nvPr/>
        </p:nvSpPr>
        <p:spPr>
          <a:xfrm>
            <a:off x="1524000" y="5105400"/>
            <a:ext cx="9144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 rot="14161779">
            <a:off x="865477" y="5251018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ão 2 5"/>
          <p:cNvSpPr/>
          <p:nvPr/>
        </p:nvSpPr>
        <p:spPr>
          <a:xfrm rot="949516">
            <a:off x="4885373" y="1706331"/>
            <a:ext cx="5029200" cy="2438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4600" y="990600"/>
            <a:ext cx="5105400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Características de contorno da aresta</a:t>
            </a:r>
            <a:r>
              <a:rPr lang="pt-PT" dirty="0" smtClean="0"/>
              <a:t>•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4619625" cy="4318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Selecionar as </a:t>
            </a:r>
            <a:r>
              <a:rPr lang="pt-BR" i="1" u="sng" dirty="0" smtClean="0">
                <a:solidFill>
                  <a:schemeClr val="accent2">
                    <a:lumMod val="50000"/>
                  </a:schemeClr>
                </a:solidFill>
              </a:rPr>
              <a:t>arestas externas </a:t>
            </a:r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</a:rPr>
              <a:t>e superiores da peça.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•Selecionar todas até fechar o contorno.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•Finalizar clicando com o botão direito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00" y="4191000"/>
            <a:ext cx="335438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791200" y="23622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Dica: Você pode esconder o </a:t>
            </a:r>
            <a:r>
              <a:rPr lang="pt-BR" b="1" i="1" dirty="0" err="1" smtClean="0">
                <a:solidFill>
                  <a:srgbClr val="000000"/>
                </a:solidFill>
              </a:rPr>
              <a:t>layerstock</a:t>
            </a:r>
            <a:r>
              <a:rPr lang="pt-BR" b="1" i="1" dirty="0" smtClean="0">
                <a:solidFill>
                  <a:srgbClr val="000000"/>
                </a:solidFill>
              </a:rPr>
              <a:t> para facilitar a seleção das arestas!</a:t>
            </a:r>
            <a:endParaRPr lang="pt-PT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0" y="1524000"/>
            <a:ext cx="7086600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Características de contorno da aresta</a:t>
            </a:r>
            <a:r>
              <a:rPr lang="pt-BR" dirty="0" smtClean="0"/>
              <a:t/>
            </a:r>
            <a:br>
              <a:rPr lang="pt-BR" dirty="0" smtClean="0"/>
            </a:b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457200" y="1752600"/>
            <a:ext cx="487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•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Selecionar as </a:t>
            </a:r>
            <a:r>
              <a:rPr lang="pt-BR" sz="2800" i="1" dirty="0" smtClean="0">
                <a:solidFill>
                  <a:schemeClr val="accent2">
                    <a:lumMod val="50000"/>
                  </a:schemeClr>
                </a:solidFill>
              </a:rPr>
              <a:t>arestas internas e superiores da peça.</a:t>
            </a:r>
          </a:p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•Selecionar todas até fechar o contorno.</a:t>
            </a:r>
          </a:p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•Finalizar clicando com o botão direito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38400"/>
            <a:ext cx="371695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620000" cy="42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Extrair características da face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21050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05000"/>
            <a:ext cx="17526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450" y="3429000"/>
            <a:ext cx="3638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 flipH="1">
            <a:off x="6400800" y="3581400"/>
            <a:ext cx="13716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5029200" y="2743200"/>
            <a:ext cx="6858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1752600" y="3429000"/>
            <a:ext cx="990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957263"/>
            <a:ext cx="6600825" cy="4905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Faces a serem selecionadas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6000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Criando uma Sequência de Usinagem </a:t>
            </a:r>
            <a:r>
              <a:rPr lang="pt-BR" dirty="0" smtClean="0"/>
              <a:t/>
            </a:r>
            <a:br>
              <a:rPr lang="pt-BR" dirty="0" smtClean="0"/>
            </a:b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5762625" cy="4318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•Passe para o modo de Manufatura </a:t>
            </a:r>
          </a:p>
          <a:p>
            <a:pPr>
              <a:buNone/>
            </a:pPr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Clique no ícone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Manufactureno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canto superior direito da janela do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EdgeCAM</a:t>
            </a:r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28800"/>
            <a:ext cx="2209800" cy="208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7391400" y="2819400"/>
            <a:ext cx="1371600" cy="685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baixo 5"/>
          <p:cNvSpPr/>
          <p:nvPr/>
        </p:nvSpPr>
        <p:spPr>
          <a:xfrm rot="14619732">
            <a:off x="6604287" y="2979471"/>
            <a:ext cx="727326" cy="19658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Criando uma Sequência de Usinagem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638800" cy="469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3429000" y="2438400"/>
            <a:ext cx="2362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Elipse 8"/>
          <p:cNvSpPr/>
          <p:nvPr/>
        </p:nvSpPr>
        <p:spPr>
          <a:xfrm>
            <a:off x="3124200" y="2971800"/>
            <a:ext cx="2362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Elipse 10"/>
          <p:cNvSpPr/>
          <p:nvPr/>
        </p:nvSpPr>
        <p:spPr>
          <a:xfrm>
            <a:off x="6096000" y="2971800"/>
            <a:ext cx="2362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Elipse 12"/>
          <p:cNvSpPr/>
          <p:nvPr/>
        </p:nvSpPr>
        <p:spPr>
          <a:xfrm>
            <a:off x="3200400" y="4495800"/>
            <a:ext cx="1600200" cy="8382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Elipse 14"/>
          <p:cNvSpPr/>
          <p:nvPr/>
        </p:nvSpPr>
        <p:spPr>
          <a:xfrm>
            <a:off x="4724400" y="4953000"/>
            <a:ext cx="2362200" cy="685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Elipse 16"/>
          <p:cNvSpPr/>
          <p:nvPr/>
        </p:nvSpPr>
        <p:spPr>
          <a:xfrm>
            <a:off x="4419600" y="6019800"/>
            <a:ext cx="12192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baixo 17"/>
          <p:cNvSpPr/>
          <p:nvPr/>
        </p:nvSpPr>
        <p:spPr>
          <a:xfrm rot="16200000">
            <a:off x="3543300" y="5676900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Barra de tarefas Sólidos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38889" r="23948" b="44444"/>
          <a:stretch>
            <a:fillRect/>
          </a:stretch>
        </p:blipFill>
        <p:spPr bwMode="auto">
          <a:xfrm>
            <a:off x="1600200" y="1828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576" b="44743"/>
          <a:stretch>
            <a:fillRect/>
          </a:stretch>
        </p:blipFill>
        <p:spPr bwMode="auto">
          <a:xfrm>
            <a:off x="0" y="2362200"/>
            <a:ext cx="462012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978" t="55257" r="3346"/>
          <a:stretch>
            <a:fillRect/>
          </a:stretch>
        </p:blipFill>
        <p:spPr bwMode="auto">
          <a:xfrm>
            <a:off x="4572000" y="35814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5334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Desbastando a Peça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5181600"/>
            <a:ext cx="6372225" cy="4318000"/>
          </a:xfrm>
        </p:spPr>
        <p:txBody>
          <a:bodyPr/>
          <a:lstStyle/>
          <a:p>
            <a:pPr>
              <a:buNone/>
            </a:pPr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sz="3200" kern="1200" dirty="0" smtClean="0">
                <a:solidFill>
                  <a:schemeClr val="accent2">
                    <a:lumMod val="50000"/>
                  </a:schemeClr>
                </a:solidFill>
              </a:rPr>
              <a:t>Confirme novamente.</a:t>
            </a:r>
          </a:p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350" y="1676400"/>
            <a:ext cx="2152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838200" y="1752600"/>
            <a:ext cx="5937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50000"/>
                  </a:schemeClr>
                </a:solidFill>
              </a:rPr>
              <a:t>Clique em Roughing Operation</a:t>
            </a:r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2000" y="2438400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Na barra de status aparece ”</a:t>
            </a:r>
            <a:r>
              <a:rPr lang="pt-BR" sz="3200" dirty="0" err="1" smtClean="0">
                <a:solidFill>
                  <a:schemeClr val="accent2">
                    <a:lumMod val="50000"/>
                  </a:schemeClr>
                </a:solidFill>
              </a:rPr>
              <a:t>Digitise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accent2">
                    <a:lumMod val="50000"/>
                  </a:schemeClr>
                </a:solidFill>
              </a:rPr>
              <a:t>Geometry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 to machine”. Mova o mouse sobre peça e quando ela mudar de cor e aparecer escrito </a:t>
            </a:r>
            <a:r>
              <a:rPr lang="pt-BR" sz="3200" dirty="0" err="1" smtClean="0">
                <a:solidFill>
                  <a:schemeClr val="accent2">
                    <a:lumMod val="50000"/>
                  </a:schemeClr>
                </a:solidFill>
              </a:rPr>
              <a:t>Solid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..., CLIQUE. </a:t>
            </a:r>
            <a:endParaRPr lang="pt-PT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09600" y="5181600"/>
            <a:ext cx="6013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Confirme com o botão da direita</a:t>
            </a:r>
            <a:endParaRPr lang="pt-PT" sz="3200" dirty="0"/>
          </a:p>
        </p:txBody>
      </p:sp>
      <p:sp>
        <p:nvSpPr>
          <p:cNvPr id="11" name="Seta para baixo 10"/>
          <p:cNvSpPr/>
          <p:nvPr/>
        </p:nvSpPr>
        <p:spPr>
          <a:xfrm rot="13484423">
            <a:off x="7392688" y="2327095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Desbastando a Peça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6400"/>
            <a:ext cx="59227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0" y="4267200"/>
            <a:ext cx="24384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Preencher os dados conforme a imagem</a:t>
            </a:r>
            <a:endParaRPr lang="pt-PT" dirty="0"/>
          </a:p>
        </p:txBody>
      </p:sp>
      <p:sp>
        <p:nvSpPr>
          <p:cNvPr id="8" name="Seta dobrada 7"/>
          <p:cNvSpPr/>
          <p:nvPr/>
        </p:nvSpPr>
        <p:spPr>
          <a:xfrm>
            <a:off x="914400" y="2667000"/>
            <a:ext cx="20574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Escolha a ferramenta para o desbaste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5867400" cy="422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4267200"/>
            <a:ext cx="24384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Preencher os dados conforme a imagem</a:t>
            </a:r>
            <a:endParaRPr lang="pt-PT" dirty="0"/>
          </a:p>
        </p:txBody>
      </p:sp>
      <p:sp>
        <p:nvSpPr>
          <p:cNvPr id="6" name="Seta dobrada 5"/>
          <p:cNvSpPr/>
          <p:nvPr/>
        </p:nvSpPr>
        <p:spPr>
          <a:xfrm>
            <a:off x="914400" y="2667000"/>
            <a:ext cx="20574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200" y="957263"/>
            <a:ext cx="6781800" cy="719137"/>
          </a:xfrm>
        </p:spPr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Altura de segurança...Incremento de corte...</a:t>
            </a:r>
            <a:endParaRPr lang="pt-PT" sz="32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5562600" cy="39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dobrada 4"/>
          <p:cNvSpPr/>
          <p:nvPr/>
        </p:nvSpPr>
        <p:spPr>
          <a:xfrm>
            <a:off x="4419600" y="5181600"/>
            <a:ext cx="1676400" cy="1219200"/>
          </a:xfrm>
          <a:prstGeom prst="bentArrow">
            <a:avLst>
              <a:gd name="adj1" fmla="val 14524"/>
              <a:gd name="adj2" fmla="val 25476"/>
              <a:gd name="adj3" fmla="val 35238"/>
              <a:gd name="adj4" fmla="val 40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4267200"/>
            <a:ext cx="24384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Preencher os dados conforme a imagem</a:t>
            </a:r>
            <a:endParaRPr lang="pt-PT" dirty="0"/>
          </a:p>
        </p:txBody>
      </p:sp>
      <p:sp>
        <p:nvSpPr>
          <p:cNvPr id="7" name="Seta dobrada 6"/>
          <p:cNvSpPr/>
          <p:nvPr/>
        </p:nvSpPr>
        <p:spPr>
          <a:xfrm>
            <a:off x="914400" y="2667000"/>
            <a:ext cx="20574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Caminhos da ferramenta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715000" cy="42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Simulação do desbaste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562600" cy="476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6858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Editar a “</a:t>
            </a:r>
            <a:r>
              <a:rPr lang="pt-PT" i="1" dirty="0" smtClean="0">
                <a:solidFill>
                  <a:srgbClr val="FF0000"/>
                </a:solidFill>
              </a:rPr>
              <a:t>Operation”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6067425" cy="4318000"/>
          </a:xfrm>
        </p:spPr>
        <p:txBody>
          <a:bodyPr/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Editar a “</a:t>
            </a:r>
            <a:r>
              <a:rPr lang="pt-PT" i="1" dirty="0" smtClean="0">
                <a:solidFill>
                  <a:schemeClr val="accent2">
                    <a:lumMod val="50000"/>
                  </a:schemeClr>
                </a:solidFill>
              </a:rPr>
              <a:t>Operation”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•Existem duas formas para se fazer isso: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1.Clicar com o BD em cima da </a:t>
            </a:r>
            <a:r>
              <a:rPr lang="pt-BR" i="1" dirty="0" err="1" smtClean="0">
                <a:solidFill>
                  <a:schemeClr val="accent2">
                    <a:lumMod val="50000"/>
                  </a:schemeClr>
                </a:solidFill>
              </a:rPr>
              <a:t>Operatione</a:t>
            </a:r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</a:rPr>
              <a:t> selecionar Edit</a:t>
            </a:r>
          </a:p>
          <a:p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</a:rPr>
              <a:t>2.Dar dois cliques rápidos no caminho da ferramenta que aparece na tela em amarelo.</a:t>
            </a:r>
          </a:p>
          <a:p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62400"/>
            <a:ext cx="29908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42421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5334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Antes &amp; Depois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36892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29000"/>
            <a:ext cx="448491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276600" y="19050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Antes</a:t>
            </a:r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7467600" y="35052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Depois</a:t>
            </a:r>
            <a:endParaRPr lang="pt-P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ta para a direita 7"/>
          <p:cNvSpPr/>
          <p:nvPr/>
        </p:nvSpPr>
        <p:spPr>
          <a:xfrm>
            <a:off x="4572000" y="2057400"/>
            <a:ext cx="4572000" cy="3886200"/>
          </a:xfrm>
          <a:prstGeom prst="rightArrow">
            <a:avLst/>
          </a:prstGeom>
          <a:solidFill>
            <a:schemeClr val="tx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a direita 5"/>
          <p:cNvSpPr/>
          <p:nvPr/>
        </p:nvSpPr>
        <p:spPr>
          <a:xfrm>
            <a:off x="685800" y="2362200"/>
            <a:ext cx="3886200" cy="32766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Ciclos de Usinagem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09800" y="1676400"/>
            <a:ext cx="48006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O que vamos fazer agora é a programação da usinagem sem usar as “</a:t>
            </a:r>
            <a:r>
              <a:rPr lang="pt-BR" i="1" dirty="0" err="1" smtClean="0">
                <a:solidFill>
                  <a:schemeClr val="accent2">
                    <a:lumMod val="50000"/>
                  </a:schemeClr>
                </a:solidFill>
              </a:rPr>
              <a:t>Operations</a:t>
            </a:r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90600" y="35814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solidFill>
                  <a:srgbClr val="000000"/>
                </a:solidFill>
              </a:rPr>
              <a:t>Para tanto é necessário seguir os seguintes passos: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76800" y="31242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solidFill>
                  <a:srgbClr val="000000"/>
                </a:solidFill>
              </a:rPr>
              <a:t>Mover a ferramenta para o ponto de troca</a:t>
            </a:r>
          </a:p>
          <a:p>
            <a:r>
              <a:rPr lang="pt-PT" dirty="0" smtClean="0">
                <a:solidFill>
                  <a:srgbClr val="000000"/>
                </a:solidFill>
              </a:rPr>
              <a:t>•</a:t>
            </a:r>
            <a:r>
              <a:rPr lang="pt-PT" i="1" dirty="0" smtClean="0">
                <a:solidFill>
                  <a:srgbClr val="000000"/>
                </a:solidFill>
              </a:rPr>
              <a:t>Escolher uma ferramenta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•</a:t>
            </a:r>
            <a:r>
              <a:rPr lang="pt-BR" i="1" dirty="0" smtClean="0">
                <a:solidFill>
                  <a:srgbClr val="000000"/>
                </a:solidFill>
              </a:rPr>
              <a:t>Selecionar a estratégia de usinagem </a:t>
            </a:r>
            <a:r>
              <a:rPr lang="pt-PT" i="1" dirty="0" smtClean="0">
                <a:solidFill>
                  <a:srgbClr val="000000"/>
                </a:solidFill>
              </a:rPr>
              <a:t> 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0" y="762000"/>
            <a:ext cx="6677025" cy="9477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Operações (</a:t>
            </a:r>
            <a:r>
              <a:rPr lang="pt-BR" dirty="0" err="1" smtClean="0">
                <a:solidFill>
                  <a:srgbClr val="FF0000"/>
                </a:solidFill>
              </a:rPr>
              <a:t>operations</a:t>
            </a:r>
            <a:r>
              <a:rPr lang="pt-BR" dirty="0" smtClean="0">
                <a:solidFill>
                  <a:srgbClr val="FF0000"/>
                </a:solidFill>
              </a:rPr>
              <a:t>) </a:t>
            </a:r>
            <a:r>
              <a:rPr lang="pt-BR" dirty="0" smtClean="0">
                <a:solidFill>
                  <a:srgbClr val="FF0000"/>
                </a:solidFill>
              </a:rPr>
              <a:t>X </a:t>
            </a:r>
            <a:r>
              <a:rPr lang="pt-BR" dirty="0" smtClean="0">
                <a:solidFill>
                  <a:srgbClr val="FF0000"/>
                </a:solidFill>
              </a:rPr>
              <a:t>Ciclos (</a:t>
            </a:r>
            <a:r>
              <a:rPr lang="pt-BR" dirty="0" err="1" smtClean="0">
                <a:solidFill>
                  <a:srgbClr val="FF0000"/>
                </a:solidFill>
              </a:rPr>
              <a:t>Cycles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Vamos primeiro utilizar as Operações  nesse primeiro momento e em um segundo momento a Ciclos a onde desidimos as posições e a  </a:t>
            </a:r>
            <a:endParaRPr lang="pt-PT" dirty="0"/>
          </a:p>
        </p:txBody>
      </p:sp>
    </p:spTree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Passo 1: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22383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baixo 4"/>
          <p:cNvSpPr/>
          <p:nvPr/>
        </p:nvSpPr>
        <p:spPr>
          <a:xfrm rot="16667588">
            <a:off x="3748018" y="2988127"/>
            <a:ext cx="381000" cy="2514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baixo 5"/>
          <p:cNvSpPr/>
          <p:nvPr/>
        </p:nvSpPr>
        <p:spPr>
          <a:xfrm rot="15933247">
            <a:off x="3744784" y="3221090"/>
            <a:ext cx="381000" cy="2514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5181600" y="4114800"/>
            <a:ext cx="38100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rgbClr val="FF0000"/>
                </a:solidFill>
              </a:rPr>
              <a:t>Deletar, se houver...</a:t>
            </a:r>
            <a:endParaRPr lang="pt-P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2963"/>
          <a:stretch>
            <a:fillRect/>
          </a:stretch>
        </p:blipFill>
        <p:spPr bwMode="auto">
          <a:xfrm>
            <a:off x="685800" y="1905000"/>
            <a:ext cx="8001000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200" y="957263"/>
            <a:ext cx="6372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Mover a ferramenta para a troca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30289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38600"/>
            <a:ext cx="3352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baixo 5"/>
          <p:cNvSpPr/>
          <p:nvPr/>
        </p:nvSpPr>
        <p:spPr>
          <a:xfrm rot="3941789">
            <a:off x="2546817" y="1321987"/>
            <a:ext cx="392766" cy="23309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baixo 6"/>
          <p:cNvSpPr/>
          <p:nvPr/>
        </p:nvSpPr>
        <p:spPr>
          <a:xfrm rot="14760204">
            <a:off x="5070517" y="5358417"/>
            <a:ext cx="351607" cy="14865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286000" y="12192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Observar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24574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0" y="1981200"/>
            <a:ext cx="3200400" cy="35052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baixo 6"/>
          <p:cNvSpPr/>
          <p:nvPr/>
        </p:nvSpPr>
        <p:spPr>
          <a:xfrm rot="16200000">
            <a:off x="3048000" y="3352800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3429000" y="2057401"/>
            <a:ext cx="5029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Escolher a ferramenta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17808"/>
          <a:stretch>
            <a:fillRect/>
          </a:stretch>
        </p:blipFill>
        <p:spPr bwMode="auto">
          <a:xfrm>
            <a:off x="3810000" y="2667000"/>
            <a:ext cx="5105400" cy="209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baixo 8"/>
          <p:cNvSpPr/>
          <p:nvPr/>
        </p:nvSpPr>
        <p:spPr>
          <a:xfrm rot="14760204" flipH="1">
            <a:off x="4742831" y="3752326"/>
            <a:ext cx="171895" cy="14865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390" y="2286000"/>
            <a:ext cx="463561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5624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1371600" y="1676400"/>
            <a:ext cx="8382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Elipse 5"/>
          <p:cNvSpPr/>
          <p:nvPr/>
        </p:nvSpPr>
        <p:spPr>
          <a:xfrm>
            <a:off x="1371600" y="1981200"/>
            <a:ext cx="9144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Elipse 8"/>
          <p:cNvSpPr/>
          <p:nvPr/>
        </p:nvSpPr>
        <p:spPr>
          <a:xfrm>
            <a:off x="6019800" y="6019800"/>
            <a:ext cx="9906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para baixo 9"/>
          <p:cNvSpPr/>
          <p:nvPr/>
        </p:nvSpPr>
        <p:spPr>
          <a:xfrm rot="16200000">
            <a:off x="3962400" y="3352800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/>
          <p:cNvSpPr/>
          <p:nvPr/>
        </p:nvSpPr>
        <p:spPr>
          <a:xfrm>
            <a:off x="4953000" y="1828800"/>
            <a:ext cx="3907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8.0 mm Endmill-4 Flute -13A F30M</a:t>
            </a:r>
            <a:endParaRPr lang="pt-P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200400" y="609600"/>
            <a:ext cx="5029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Escolher a ferramenta</a:t>
            </a:r>
          </a:p>
        </p:txBody>
      </p:sp>
      <p:sp>
        <p:nvSpPr>
          <p:cNvPr id="13" name="Elipse 12"/>
          <p:cNvSpPr/>
          <p:nvPr/>
        </p:nvSpPr>
        <p:spPr>
          <a:xfrm>
            <a:off x="2286000" y="4038600"/>
            <a:ext cx="9144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4572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Redesbaste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3400" y="14478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chemeClr val="accent2">
                    <a:lumMod val="50000"/>
                  </a:schemeClr>
                </a:solidFill>
              </a:rPr>
              <a:t>Para esta estratégia de usinagem, faremos um redesbaste, pois é necessário retirar o material deixado pela ferramenta anterior.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957263"/>
            <a:ext cx="69056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Ciclo de Redesbaste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19335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baixo 5"/>
          <p:cNvSpPr/>
          <p:nvPr/>
        </p:nvSpPr>
        <p:spPr>
          <a:xfrm rot="16514023">
            <a:off x="3974809" y="1661148"/>
            <a:ext cx="694193" cy="1117546"/>
          </a:xfrm>
          <a:prstGeom prst="downArrow">
            <a:avLst>
              <a:gd name="adj1" fmla="val 3709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baixo 6"/>
          <p:cNvSpPr/>
          <p:nvPr/>
        </p:nvSpPr>
        <p:spPr>
          <a:xfrm rot="16514023">
            <a:off x="4051008" y="2504847"/>
            <a:ext cx="694193" cy="1117546"/>
          </a:xfrm>
          <a:prstGeom prst="downArrow">
            <a:avLst>
              <a:gd name="adj1" fmla="val 3709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47800"/>
            <a:ext cx="45624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smtClean="0">
                <a:solidFill>
                  <a:srgbClr val="000000"/>
                </a:solidFill>
              </a:rPr>
              <a:t>General,configurar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5638800" y="1905000"/>
            <a:ext cx="1295400" cy="6096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Elipse 7"/>
          <p:cNvSpPr/>
          <p:nvPr/>
        </p:nvSpPr>
        <p:spPr>
          <a:xfrm>
            <a:off x="4876800" y="3733800"/>
            <a:ext cx="9144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Elipse 8"/>
          <p:cNvSpPr/>
          <p:nvPr/>
        </p:nvSpPr>
        <p:spPr>
          <a:xfrm>
            <a:off x="7086600" y="3962400"/>
            <a:ext cx="914400" cy="4572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Elipse 9"/>
          <p:cNvSpPr/>
          <p:nvPr/>
        </p:nvSpPr>
        <p:spPr>
          <a:xfrm>
            <a:off x="4724400" y="5562600"/>
            <a:ext cx="3352800" cy="762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eta para a direita 4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rgbClr val="C9A79D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33400" y="304800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smtClean="0">
                <a:solidFill>
                  <a:srgbClr val="000000"/>
                </a:solidFill>
              </a:rPr>
              <a:t>More,configurar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19200"/>
            <a:ext cx="45910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eta para a direita 4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rgbClr val="C9CA9C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err="1" smtClean="0">
                <a:solidFill>
                  <a:srgbClr val="000000"/>
                </a:solidFill>
              </a:rPr>
              <a:t>Depth</a:t>
            </a:r>
            <a:r>
              <a:rPr lang="pt-BR" b="1" i="1" dirty="0" smtClean="0">
                <a:solidFill>
                  <a:srgbClr val="000000"/>
                </a:solidFill>
              </a:rPr>
              <a:t>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47053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5867400" y="5943600"/>
            <a:ext cx="9144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Abrir a peça</a:t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2000" y="13716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Clique no botão </a:t>
            </a:r>
            <a:r>
              <a:rPr lang="pt-PT" b="1" i="1" dirty="0" smtClean="0">
                <a:solidFill>
                  <a:srgbClr val="00B050"/>
                </a:solidFill>
              </a:rPr>
              <a:t>Open 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44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09600" y="2209800"/>
            <a:ext cx="769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Na caixa de dialogo Open que aparecer, navegue até encontrar o arquivo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7010400" cy="394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Ciclo de Redesbaste</a:t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•Nesta etapa percebemos a grande diferença deste desbaste...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•O software nos pede para indicar ( selecionar ) o desbaste anterior, ou seja, aquele em que faremos o redesbaste.</a:t>
            </a:r>
          </a:p>
          <a:p>
            <a:endParaRPr lang="pt-P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23691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28600" y="38862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>
                <a:solidFill>
                  <a:schemeClr val="accent2">
                    <a:lumMod val="50000"/>
                  </a:schemeClr>
                </a:solidFill>
              </a:rPr>
              <a:t>Observar que ao colocarmos o mouse sobre o caminho da ferramenta, ela fica em vermelho e na janela de instruções a estratégia fica em amarelo. Depois de seleciona-la, confirmar com o botão direito.</a:t>
            </a:r>
          </a:p>
          <a:p>
            <a:r>
              <a:rPr lang="pt-PT" sz="2400" dirty="0" smtClean="0">
                <a:solidFill>
                  <a:schemeClr val="accent2">
                    <a:lumMod val="50000"/>
                  </a:schemeClr>
                </a:solidFill>
              </a:rPr>
              <a:t>Apróxima solicitação é selecionar o limite, se houver, neste caso confirmar com o botão direito, pois não há limites.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4114800" y="2971800"/>
            <a:ext cx="990600" cy="1066800"/>
          </a:xfrm>
          <a:prstGeom prst="downArrow">
            <a:avLst>
              <a:gd name="adj1" fmla="val 3709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O resultado: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663786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Perfilar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4210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81000" y="21336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50000"/>
                  </a:schemeClr>
                </a:solidFill>
              </a:rPr>
              <a:t>Clicar em: </a:t>
            </a:r>
          </a:p>
          <a:p>
            <a:r>
              <a:rPr lang="pt-PT" sz="3200" dirty="0" smtClean="0">
                <a:solidFill>
                  <a:schemeClr val="accent2">
                    <a:lumMod val="50000"/>
                  </a:schemeClr>
                </a:solidFill>
              </a:rPr>
              <a:t>–My cycles </a:t>
            </a:r>
          </a:p>
          <a:p>
            <a:r>
              <a:rPr lang="pt-PT" sz="3200" dirty="0" smtClean="0">
                <a:solidFill>
                  <a:schemeClr val="accent2">
                    <a:lumMod val="50000"/>
                  </a:schemeClr>
                </a:solidFill>
              </a:rPr>
              <a:t>–Profiling</a:t>
            </a:r>
          </a:p>
        </p:txBody>
      </p:sp>
      <p:sp>
        <p:nvSpPr>
          <p:cNvPr id="6" name="Seta para baixo 5"/>
          <p:cNvSpPr/>
          <p:nvPr/>
        </p:nvSpPr>
        <p:spPr>
          <a:xfrm rot="16514023">
            <a:off x="5803608" y="2657247"/>
            <a:ext cx="694193" cy="1117546"/>
          </a:xfrm>
          <a:prstGeom prst="downArrow">
            <a:avLst>
              <a:gd name="adj1" fmla="val 3709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baixo 6"/>
          <p:cNvSpPr/>
          <p:nvPr/>
        </p:nvSpPr>
        <p:spPr>
          <a:xfrm rot="16514023">
            <a:off x="5803608" y="4105047"/>
            <a:ext cx="694193" cy="1117546"/>
          </a:xfrm>
          <a:prstGeom prst="downArrow">
            <a:avLst>
              <a:gd name="adj1" fmla="val 3709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eta para a direita 4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smtClean="0">
                <a:solidFill>
                  <a:srgbClr val="000000"/>
                </a:solidFill>
              </a:rPr>
              <a:t>General,configurar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42999"/>
            <a:ext cx="4267200" cy="54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/>
          <p:nvPr/>
        </p:nvCxnSpPr>
        <p:spPr>
          <a:xfrm>
            <a:off x="6019800" y="1752600"/>
            <a:ext cx="5334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4038600" y="1752600"/>
            <a:ext cx="5334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6096000" y="2362200"/>
            <a:ext cx="5334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4343400" y="4114800"/>
            <a:ext cx="40386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4038600" cy="508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rgbClr val="C9CA9C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err="1" smtClean="0">
                <a:solidFill>
                  <a:srgbClr val="000000"/>
                </a:solidFill>
              </a:rPr>
              <a:t>Depth</a:t>
            </a:r>
            <a:r>
              <a:rPr lang="pt-BR" b="1" i="1" dirty="0" smtClean="0">
                <a:solidFill>
                  <a:srgbClr val="000000"/>
                </a:solidFill>
              </a:rPr>
              <a:t>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7200" y="5562600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Obs: todos são associativos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562600" y="5791200"/>
            <a:ext cx="10668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3400" y="10668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Selecionar o modelo a ser usinado e confirmar com o 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botão direito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duas vezes.</a:t>
            </a:r>
          </a:p>
          <a:p>
            <a:pPr>
              <a:buFont typeface="Wingdings" pitchFamily="2" charset="2"/>
              <a:buChar char="Ø"/>
            </a:pPr>
            <a:r>
              <a:rPr lang="pt-PT" sz="3200" dirty="0" smtClean="0">
                <a:solidFill>
                  <a:schemeClr val="accent2">
                    <a:lumMod val="50000"/>
                  </a:schemeClr>
                </a:solidFill>
              </a:rPr>
              <a:t>Resultado do Profile: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9342" b="13866"/>
          <a:stretch>
            <a:fillRect/>
          </a:stretch>
        </p:blipFill>
        <p:spPr bwMode="auto">
          <a:xfrm>
            <a:off x="1981200" y="2667000"/>
            <a:ext cx="533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4600" y="957263"/>
            <a:ext cx="6219825" cy="7953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Resultado da usinagem do Perfil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477000" cy="469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Acabamento das áreas planas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19240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04800" y="2971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Clicar em: </a:t>
            </a:r>
          </a:p>
          <a:p>
            <a:r>
              <a:rPr lang="pt-PT" dirty="0" smtClean="0"/>
              <a:t>–My cycles</a:t>
            </a:r>
          </a:p>
          <a:p>
            <a:r>
              <a:rPr lang="pt-PT" dirty="0" smtClean="0"/>
              <a:t>–Flat Land Finishing</a:t>
            </a:r>
          </a:p>
        </p:txBody>
      </p:sp>
      <p:sp>
        <p:nvSpPr>
          <p:cNvPr id="6" name="Elipse 5"/>
          <p:cNvSpPr/>
          <p:nvPr/>
        </p:nvSpPr>
        <p:spPr>
          <a:xfrm>
            <a:off x="5105400" y="2057400"/>
            <a:ext cx="10668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baixo 6"/>
          <p:cNvSpPr/>
          <p:nvPr/>
        </p:nvSpPr>
        <p:spPr>
          <a:xfrm rot="16514023">
            <a:off x="4432009" y="3343047"/>
            <a:ext cx="694193" cy="1117546"/>
          </a:xfrm>
          <a:prstGeom prst="downArrow">
            <a:avLst>
              <a:gd name="adj1" fmla="val 3709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eta para a direita 4"/>
          <p:cNvSpPr/>
          <p:nvPr/>
        </p:nvSpPr>
        <p:spPr>
          <a:xfrm>
            <a:off x="304800" y="1447800"/>
            <a:ext cx="3124200" cy="30480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457200" y="22098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smtClean="0">
                <a:solidFill>
                  <a:srgbClr val="000000"/>
                </a:solidFill>
              </a:rPr>
              <a:t>General,configurar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44005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5791200" y="5943600"/>
            <a:ext cx="10668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8"/>
          <p:cNvSpPr/>
          <p:nvPr/>
        </p:nvSpPr>
        <p:spPr>
          <a:xfrm>
            <a:off x="228600" y="4572000"/>
            <a:ext cx="365760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Depois de clicar em OK, indicar o que deve ser usinado... E confirmar com o botão direito do mouse, 2 X.</a:t>
            </a:r>
            <a:endParaRPr lang="pt-P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Selecionar a vista </a:t>
            </a:r>
            <a:r>
              <a:rPr lang="pt-PT" i="1" dirty="0" smtClean="0">
                <a:solidFill>
                  <a:srgbClr val="FF0000"/>
                </a:solidFill>
              </a:rPr>
              <a:t>TOP</a:t>
            </a:r>
            <a:br>
              <a:rPr lang="pt-PT" i="1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62000" y="1524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Clicar com o botão direito sobre esta área e selecionar o planoTop</a:t>
            </a:r>
            <a:endParaRPr lang="pt-PT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21907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057400"/>
            <a:ext cx="48482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733800" y="5410200"/>
            <a:ext cx="4572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Atenção: é necessário alinhar a peça no eixo x </a:t>
            </a:r>
            <a:endParaRPr lang="pt-P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1371600"/>
            <a:ext cx="7515225" cy="566737"/>
          </a:xfrm>
        </p:spPr>
        <p:txBody>
          <a:bodyPr/>
          <a:lstStyle/>
          <a:p>
            <a:r>
              <a:rPr lang="pt-BR" dirty="0" smtClean="0"/>
              <a:t>Este é o caminho percorrido pela ferramenta.</a:t>
            </a:r>
            <a:endParaRPr lang="pt-PT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6915150" cy="428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dobrada 4"/>
          <p:cNvSpPr/>
          <p:nvPr/>
        </p:nvSpPr>
        <p:spPr>
          <a:xfrm>
            <a:off x="1143000" y="914400"/>
            <a:ext cx="1143000" cy="1143000"/>
          </a:xfrm>
          <a:prstGeom prst="bentArrow">
            <a:avLst>
              <a:gd name="adj1" fmla="val 24048"/>
              <a:gd name="adj2" fmla="val 25476"/>
              <a:gd name="adj3" fmla="val 50000"/>
              <a:gd name="adj4" fmla="val 55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6781800" cy="42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486400" y="11430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Este é o caminho percorrido pela ferramenta.</a:t>
            </a:r>
            <a:endParaRPr lang="pt-PT" sz="2000" dirty="0">
              <a:solidFill>
                <a:srgbClr val="FF0000"/>
              </a:solidFill>
            </a:endParaRPr>
          </a:p>
        </p:txBody>
      </p:sp>
      <p:cxnSp>
        <p:nvCxnSpPr>
          <p:cNvPr id="7" name="Conector angulado 6"/>
          <p:cNvCxnSpPr>
            <a:endCxn id="5" idx="1"/>
          </p:cNvCxnSpPr>
          <p:nvPr/>
        </p:nvCxnSpPr>
        <p:spPr>
          <a:xfrm flipV="1">
            <a:off x="2667000" y="1496943"/>
            <a:ext cx="2819400" cy="147485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SUL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IFSUL</Template>
  <TotalTime>1166</TotalTime>
  <Words>1746</Words>
  <Application>Microsoft Office PowerPoint</Application>
  <PresentationFormat>Apresentação na tela (4:3)</PresentationFormat>
  <Paragraphs>261</Paragraphs>
  <Slides>91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91</vt:i4>
      </vt:variant>
    </vt:vector>
  </HeadingPairs>
  <TitlesOfParts>
    <vt:vector size="92" baseType="lpstr">
      <vt:lpstr>IFSUL</vt:lpstr>
      <vt:lpstr>Aula 2 -Fresamento</vt:lpstr>
      <vt:lpstr>Exercício de Fresamento </vt:lpstr>
      <vt:lpstr>Vamos esclarecer dúvidas primeiro </vt:lpstr>
      <vt:lpstr>Slide 4</vt:lpstr>
      <vt:lpstr>Slide 5</vt:lpstr>
      <vt:lpstr>Barra de tarefas Sólidos</vt:lpstr>
      <vt:lpstr>Operações (operations) X Ciclos (Cycles)</vt:lpstr>
      <vt:lpstr>Abrir a peça </vt:lpstr>
      <vt:lpstr>Selecionar a vista TOP </vt:lpstr>
      <vt:lpstr>Alinhar o corpo para o fresamento</vt:lpstr>
      <vt:lpstr>Alinhar o corpo para o fresamento</vt:lpstr>
      <vt:lpstr>Antes &amp; Depois</vt:lpstr>
      <vt:lpstr>Criar o Stock</vt:lpstr>
      <vt:lpstr>O “bruto” deverá ficar assim:</vt:lpstr>
      <vt:lpstr>Características de contorno da aresta</vt:lpstr>
      <vt:lpstr>Características de contorno da aresta•</vt:lpstr>
      <vt:lpstr>Características de contorno da aresta </vt:lpstr>
      <vt:lpstr>Slide 18</vt:lpstr>
      <vt:lpstr>Extrair características da face</vt:lpstr>
      <vt:lpstr>Faces a serem selecionadas</vt:lpstr>
      <vt:lpstr>Criando uma Sequência de Usinagem  </vt:lpstr>
      <vt:lpstr>Criando uma Sequência de Usinagem</vt:lpstr>
      <vt:lpstr>Desbastando a Peça</vt:lpstr>
      <vt:lpstr>Desbastando a Peça</vt:lpstr>
      <vt:lpstr>Escolha a ferramenta para o desbaste</vt:lpstr>
      <vt:lpstr>Altura de segurança...Incremento de corte...</vt:lpstr>
      <vt:lpstr>Caminhos da ferramenta</vt:lpstr>
      <vt:lpstr>Simulação do desbaste</vt:lpstr>
      <vt:lpstr>Editar a “Operation”</vt:lpstr>
      <vt:lpstr>Slide 30</vt:lpstr>
      <vt:lpstr>Antes &amp; Depois</vt:lpstr>
      <vt:lpstr>Redesbaste</vt:lpstr>
      <vt:lpstr>Slide 33</vt:lpstr>
      <vt:lpstr>Slide 34</vt:lpstr>
      <vt:lpstr>Slide 35</vt:lpstr>
      <vt:lpstr>Slide 36</vt:lpstr>
      <vt:lpstr>Slide 37</vt:lpstr>
      <vt:lpstr>Slide 38</vt:lpstr>
      <vt:lpstr>Usinando Áreas Planas</vt:lpstr>
      <vt:lpstr>Slide 40</vt:lpstr>
      <vt:lpstr>Slide 41</vt:lpstr>
      <vt:lpstr>Slide 42</vt:lpstr>
      <vt:lpstr>Resultado</vt:lpstr>
      <vt:lpstr>Vamos trabalhar com Ciclos</vt:lpstr>
      <vt:lpstr>Abrir a peça </vt:lpstr>
      <vt:lpstr>Selecionar a vista TOP </vt:lpstr>
      <vt:lpstr>Alinhar o corpo para o fresamento</vt:lpstr>
      <vt:lpstr>Alinhar o corpo para o fresamento</vt:lpstr>
      <vt:lpstr>Antes &amp; Depois</vt:lpstr>
      <vt:lpstr>Criar o Stock</vt:lpstr>
      <vt:lpstr>O “bruto” deverá ficar assim:</vt:lpstr>
      <vt:lpstr>Características de contorno da aresta</vt:lpstr>
      <vt:lpstr>Características de contorno da aresta•</vt:lpstr>
      <vt:lpstr>Características de contorno da aresta </vt:lpstr>
      <vt:lpstr>Slide 55</vt:lpstr>
      <vt:lpstr>Extrair características da face</vt:lpstr>
      <vt:lpstr>Faces a serem selecionadas</vt:lpstr>
      <vt:lpstr>Criando uma Sequência de Usinagem  </vt:lpstr>
      <vt:lpstr>Criando uma Sequência de Usinagem</vt:lpstr>
      <vt:lpstr>Desbastando a Peça</vt:lpstr>
      <vt:lpstr>Desbastando a Peça</vt:lpstr>
      <vt:lpstr>Escolha a ferramenta para o desbaste</vt:lpstr>
      <vt:lpstr>Altura de segurança...Incremento de corte...</vt:lpstr>
      <vt:lpstr>Caminhos da ferramenta</vt:lpstr>
      <vt:lpstr>Simulação do desbaste</vt:lpstr>
      <vt:lpstr>Editar a “Operation”</vt:lpstr>
      <vt:lpstr>Slide 67</vt:lpstr>
      <vt:lpstr>Antes &amp; Depois</vt:lpstr>
      <vt:lpstr>Ciclos de Usinagem</vt:lpstr>
      <vt:lpstr>Passo 1:</vt:lpstr>
      <vt:lpstr>Slide 71</vt:lpstr>
      <vt:lpstr>Mover a ferramenta para a troca</vt:lpstr>
      <vt:lpstr>Observar </vt:lpstr>
      <vt:lpstr>Slide 74</vt:lpstr>
      <vt:lpstr>Redesbaste</vt:lpstr>
      <vt:lpstr>Ciclo de Redesbaste</vt:lpstr>
      <vt:lpstr>Slide 77</vt:lpstr>
      <vt:lpstr>Slide 78</vt:lpstr>
      <vt:lpstr>Slide 79</vt:lpstr>
      <vt:lpstr>Ciclo de Redesbaste </vt:lpstr>
      <vt:lpstr>Slide 81</vt:lpstr>
      <vt:lpstr>O resultado:</vt:lpstr>
      <vt:lpstr>Perfilar</vt:lpstr>
      <vt:lpstr>Slide 84</vt:lpstr>
      <vt:lpstr>Slide 85</vt:lpstr>
      <vt:lpstr>Slide 86</vt:lpstr>
      <vt:lpstr>Resultado da usinagem do Perfil</vt:lpstr>
      <vt:lpstr>Acabamento das áreas planas</vt:lpstr>
      <vt:lpstr>Slide 89</vt:lpstr>
      <vt:lpstr>Este é o caminho percorrido pela ferramenta.</vt:lpstr>
      <vt:lpstr>Slide 91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2 -Fresamento</dc:title>
  <dc:creator>SAA</dc:creator>
  <cp:lastModifiedBy>SAA</cp:lastModifiedBy>
  <cp:revision>15</cp:revision>
  <dcterms:created xsi:type="dcterms:W3CDTF">2014-02-25T16:01:20Z</dcterms:created>
  <dcterms:modified xsi:type="dcterms:W3CDTF">2014-03-06T20:06:59Z</dcterms:modified>
</cp:coreProperties>
</file>