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312" r:id="rId6"/>
    <p:sldId id="264" r:id="rId7"/>
    <p:sldId id="265" r:id="rId8"/>
    <p:sldId id="313" r:id="rId9"/>
    <p:sldId id="315" r:id="rId10"/>
    <p:sldId id="316" r:id="rId11"/>
    <p:sldId id="318" r:id="rId12"/>
    <p:sldId id="320" r:id="rId13"/>
    <p:sldId id="270" r:id="rId14"/>
    <p:sldId id="273" r:id="rId15"/>
    <p:sldId id="274" r:id="rId16"/>
    <p:sldId id="275" r:id="rId17"/>
    <p:sldId id="321" r:id="rId18"/>
    <p:sldId id="276" r:id="rId19"/>
    <p:sldId id="277" r:id="rId20"/>
    <p:sldId id="278" r:id="rId21"/>
    <p:sldId id="279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DADA8C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83692" autoAdjust="0"/>
  </p:normalViewPr>
  <p:slideViewPr>
    <p:cSldViewPr>
      <p:cViewPr varScale="1">
        <p:scale>
          <a:sx n="60" d="100"/>
          <a:sy n="60" d="100"/>
        </p:scale>
        <p:origin x="-1098" y="-9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964AE-F5AE-4FAC-8B3B-13C2C864FAEA}" type="datetimeFigureOut">
              <a:rPr lang="pt-PT" smtClean="0"/>
              <a:pPr/>
              <a:t>09-03-2014</a:t>
            </a:fld>
            <a:endParaRPr lang="pt-PT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FE65B-43AA-4165-B258-6134A3E47AD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8" descr="PP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4225" y="4149725"/>
            <a:ext cx="5184775" cy="129540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5124" name="AutoShape 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1989138"/>
            <a:ext cx="6913563" cy="1905000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4C606-57A6-4B8B-8EAD-8E718568450C}" type="datetimeFigureOut">
              <a:rPr lang="pt-PT" smtClean="0"/>
              <a:pPr/>
              <a:t>09-03-2014</a:t>
            </a:fld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86550" y="957263"/>
            <a:ext cx="2076450" cy="513397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57263"/>
            <a:ext cx="6076950" cy="513397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4C606-57A6-4B8B-8EAD-8E718568450C}" type="datetimeFigureOut">
              <a:rPr lang="pt-PT" smtClean="0"/>
              <a:pPr/>
              <a:t>09-03-2014</a:t>
            </a:fld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lip-art 3"/>
          <p:cNvSpPr>
            <a:spLocks noGrp="1"/>
          </p:cNvSpPr>
          <p:nvPr>
            <p:ph type="clipArt"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clip-art</a:t>
            </a:r>
            <a:endParaRPr lang="pt-BR" noProof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294C606-57A6-4B8B-8EAD-8E718568450C}" type="datetimeFigureOut">
              <a:rPr lang="pt-PT" smtClean="0"/>
              <a:pPr/>
              <a:t>09-03-2014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CEB84CA-B6CE-435F-A5E0-D8AD8D3A131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4C606-57A6-4B8B-8EAD-8E718568450C}" type="datetimeFigureOut">
              <a:rPr lang="pt-PT" smtClean="0"/>
              <a:pPr/>
              <a:t>09-03-2014</a:t>
            </a:fld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0"/>
            <a:ext cx="3340621" cy="64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4C606-57A6-4B8B-8EAD-8E718568450C}" type="datetimeFigureOut">
              <a:rPr lang="pt-PT" smtClean="0"/>
              <a:pPr/>
              <a:t>09-03-2014</a:t>
            </a:fld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85775" y="1773238"/>
            <a:ext cx="406241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00588" y="1773238"/>
            <a:ext cx="406241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4C606-57A6-4B8B-8EAD-8E718568450C}" type="datetimeFigureOut">
              <a:rPr lang="pt-PT" smtClean="0"/>
              <a:pPr/>
              <a:t>09-03-2014</a:t>
            </a:fld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4C606-57A6-4B8B-8EAD-8E718568450C}" type="datetimeFigureOut">
              <a:rPr lang="pt-PT" smtClean="0"/>
              <a:pPr/>
              <a:t>09-03-2014</a:t>
            </a:fld>
            <a:endParaRPr lang="pt-P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4C606-57A6-4B8B-8EAD-8E718568450C}" type="datetimeFigureOut">
              <a:rPr lang="pt-PT" smtClean="0"/>
              <a:pPr/>
              <a:t>09-03-2014</a:t>
            </a:fld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4C606-57A6-4B8B-8EAD-8E718568450C}" type="datetimeFigureOut">
              <a:rPr lang="pt-PT" smtClean="0"/>
              <a:pPr/>
              <a:t>09-03-2014</a:t>
            </a:fld>
            <a:endParaRPr lang="pt-P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4C606-57A6-4B8B-8EAD-8E718568450C}" type="datetimeFigureOut">
              <a:rPr lang="pt-PT" smtClean="0"/>
              <a:pPr/>
              <a:t>09-03-2014</a:t>
            </a:fld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4C606-57A6-4B8B-8EAD-8E718568450C}" type="datetimeFigureOut">
              <a:rPr lang="pt-PT" smtClean="0"/>
              <a:pPr/>
              <a:t>09-03-2014</a:t>
            </a:fld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7" descr="PPT2b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AutoShap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57263"/>
            <a:ext cx="8277225" cy="719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773238"/>
            <a:ext cx="827722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6175" y="61722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19A1A"/>
                </a:solidFill>
              </a:defRPr>
            </a:lvl1pPr>
          </a:lstStyle>
          <a:p>
            <a:fld id="{B294C606-57A6-4B8B-8EAD-8E718568450C}" type="datetimeFigureOut">
              <a:rPr lang="pt-PT" smtClean="0"/>
              <a:pPr/>
              <a:t>09-03-2014</a:t>
            </a:fld>
            <a:endParaRPr lang="pt-PT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154738"/>
            <a:ext cx="28971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519A1A"/>
                </a:solidFill>
              </a:defRPr>
            </a:lvl1pPr>
          </a:lstStyle>
          <a:p>
            <a:endParaRPr lang="pt-PT"/>
          </a:p>
        </p:txBody>
      </p:sp>
      <p:pic>
        <p:nvPicPr>
          <p:cNvPr id="7" name="Imagem 8" descr="PPT2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PPT2b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19872" y="0"/>
            <a:ext cx="3340621" cy="64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5000"/>
        </a:spcBef>
        <a:spcAft>
          <a:spcPct val="0"/>
        </a:spcAft>
        <a:buClr>
          <a:srgbClr val="519A1A"/>
        </a:buClr>
        <a:buSzPct val="75000"/>
        <a:buFont typeface="Wingdings" pitchFamily="2" charset="2"/>
        <a:buChar char="l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5000"/>
        </a:spcBef>
        <a:spcAft>
          <a:spcPct val="0"/>
        </a:spcAft>
        <a:buClr>
          <a:srgbClr val="519A1A"/>
        </a:buClr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5000"/>
        </a:spcBef>
        <a:spcAft>
          <a:spcPct val="0"/>
        </a:spcAft>
        <a:buClr>
          <a:srgbClr val="519A1A"/>
        </a:buClr>
        <a:buSzPct val="75000"/>
        <a:buFont typeface="Wingdings" pitchFamily="2" charset="2"/>
        <a:buChar char="l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5000"/>
        </a:spcBef>
        <a:spcAft>
          <a:spcPct val="0"/>
        </a:spcAft>
        <a:buClr>
          <a:srgbClr val="519A1A"/>
        </a:buClr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19A1A"/>
        </a:buClr>
        <a:buFont typeface="Wingdings" pitchFamily="2" charset="2"/>
        <a:buChar char="l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519A1A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519A1A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519A1A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519A1A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381000" y="5105400"/>
            <a:ext cx="6552728" cy="1295400"/>
          </a:xfrm>
        </p:spPr>
        <p:txBody>
          <a:bodyPr/>
          <a:lstStyle/>
          <a:p>
            <a:r>
              <a:rPr lang="pt-BR" dirty="0" smtClean="0"/>
              <a:t> Professor: André Carvalho Tavares</a:t>
            </a:r>
          </a:p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ctrTitle" sz="quarter"/>
          </p:nvPr>
        </p:nvSpPr>
        <p:spPr>
          <a:xfrm>
            <a:off x="990600" y="1066800"/>
            <a:ext cx="6913563" cy="1905000"/>
          </a:xfrm>
        </p:spPr>
        <p:txBody>
          <a:bodyPr/>
          <a:lstStyle/>
          <a:p>
            <a:r>
              <a:rPr lang="pt-PT" dirty="0" smtClean="0"/>
              <a:t>Aula 3-Fresamento</a:t>
            </a:r>
            <a:endParaRPr lang="pt-B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90800"/>
            <a:ext cx="4164088" cy="269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Deverá aparecer dois sólidos: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676400"/>
            <a:ext cx="2590800" cy="422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ta para a direita 5"/>
          <p:cNvSpPr/>
          <p:nvPr/>
        </p:nvSpPr>
        <p:spPr>
          <a:xfrm>
            <a:off x="1600200" y="3352800"/>
            <a:ext cx="2438400" cy="1828800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tângulo 7"/>
          <p:cNvSpPr/>
          <p:nvPr/>
        </p:nvSpPr>
        <p:spPr>
          <a:xfrm>
            <a:off x="4572000" y="3810000"/>
            <a:ext cx="21336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0" y="2438400"/>
            <a:ext cx="5105400" cy="269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6775" y="692696"/>
            <a:ext cx="82772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Especificando um Material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981200"/>
            <a:ext cx="8277225" cy="4318000"/>
          </a:xfrm>
        </p:spPr>
        <p:txBody>
          <a:bodyPr/>
          <a:lstStyle/>
          <a:p>
            <a:r>
              <a:rPr lang="pt-BR" sz="1800" dirty="0" smtClean="0">
                <a:solidFill>
                  <a:schemeClr val="accent2">
                    <a:lumMod val="50000"/>
                  </a:schemeClr>
                </a:solidFill>
              </a:rPr>
              <a:t>Clique no menu </a:t>
            </a:r>
            <a:r>
              <a:rPr lang="pt-BR" sz="1800" b="1" dirty="0" err="1" smtClean="0">
                <a:solidFill>
                  <a:schemeClr val="accent2">
                    <a:lumMod val="50000"/>
                  </a:schemeClr>
                </a:solidFill>
              </a:rPr>
              <a:t>Optionse</a:t>
            </a:r>
            <a:r>
              <a:rPr lang="pt-BR" sz="1800" b="1" dirty="0" smtClean="0">
                <a:solidFill>
                  <a:schemeClr val="accent2">
                    <a:lumMod val="50000"/>
                  </a:schemeClr>
                </a:solidFill>
              </a:rPr>
              <a:t> depois em </a:t>
            </a:r>
            <a:r>
              <a:rPr lang="pt-BR" sz="1800" b="1" dirty="0" err="1" smtClean="0">
                <a:solidFill>
                  <a:schemeClr val="accent2">
                    <a:lumMod val="50000"/>
                  </a:schemeClr>
                </a:solidFill>
              </a:rPr>
              <a:t>Select</a:t>
            </a:r>
            <a:r>
              <a:rPr lang="pt-BR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-BR" sz="1800" b="1" dirty="0" err="1" smtClean="0">
                <a:solidFill>
                  <a:schemeClr val="accent2">
                    <a:lumMod val="50000"/>
                  </a:schemeClr>
                </a:solidFill>
              </a:rPr>
              <a:t>Tecnology</a:t>
            </a:r>
            <a:r>
              <a:rPr lang="pt-BR" sz="1800" b="1" dirty="0" smtClean="0">
                <a:solidFill>
                  <a:srgbClr val="00B050"/>
                </a:solidFill>
              </a:rPr>
              <a:t>. </a:t>
            </a:r>
          </a:p>
          <a:p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l="20196" t="19313" r="58773" b="22610"/>
          <a:stretch>
            <a:fillRect/>
          </a:stretch>
        </p:blipFill>
        <p:spPr bwMode="auto">
          <a:xfrm>
            <a:off x="5940152" y="2708920"/>
            <a:ext cx="2440399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e 5"/>
          <p:cNvSpPr/>
          <p:nvPr/>
        </p:nvSpPr>
        <p:spPr>
          <a:xfrm>
            <a:off x="1619672" y="2420888"/>
            <a:ext cx="1080120" cy="15121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Seta para a direita 6"/>
          <p:cNvSpPr/>
          <p:nvPr/>
        </p:nvSpPr>
        <p:spPr>
          <a:xfrm rot="12046469" flipH="1">
            <a:off x="2537721" y="3331497"/>
            <a:ext cx="3613280" cy="560530"/>
          </a:xfrm>
          <a:prstGeom prst="rightArrow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/>
          <p:cNvSpPr txBox="1"/>
          <p:nvPr/>
        </p:nvSpPr>
        <p:spPr>
          <a:xfrm>
            <a:off x="1066800" y="14478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FF0000"/>
                </a:solidFill>
              </a:rPr>
              <a:t>Alguem lembra como  selecionar  o material? </a:t>
            </a:r>
          </a:p>
        </p:txBody>
      </p:sp>
    </p:spTree>
    <p:extLst>
      <p:ext uri="{BB962C8B-B14F-4D97-AF65-F5344CB8AC3E}">
        <p14:creationId xmlns="" xmlns:p14="http://schemas.microsoft.com/office/powerpoint/2010/main" val="21841785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b="7018"/>
          <a:stretch>
            <a:fillRect/>
          </a:stretch>
        </p:blipFill>
        <p:spPr bwMode="auto">
          <a:xfrm>
            <a:off x="0" y="2819400"/>
            <a:ext cx="772537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66775" y="692696"/>
            <a:ext cx="82772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Especificando um Material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67544" y="1412776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Na caixa de dialogo procure na lista da </a:t>
            </a:r>
            <a:r>
              <a:rPr lang="pt-BR" dirty="0" err="1" smtClean="0">
                <a:solidFill>
                  <a:schemeClr val="accent2">
                    <a:lumMod val="50000"/>
                  </a:schemeClr>
                </a:solidFill>
              </a:rPr>
              <a:t>tabAll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, e clique em </a:t>
            </a:r>
            <a:r>
              <a:rPr lang="pt-BR" dirty="0" err="1" smtClean="0">
                <a:solidFill>
                  <a:schemeClr val="accent2">
                    <a:lumMod val="50000"/>
                  </a:schemeClr>
                </a:solidFill>
              </a:rPr>
              <a:t>Steel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-100 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HB, para selecionar clique no botão </a:t>
            </a:r>
            <a:r>
              <a:rPr lang="pt-BR" dirty="0" err="1" smtClean="0">
                <a:solidFill>
                  <a:schemeClr val="accent2">
                    <a:lumMod val="50000"/>
                  </a:schemeClr>
                </a:solidFill>
              </a:rPr>
              <a:t>Select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492896"/>
            <a:ext cx="30765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ipse 10"/>
          <p:cNvSpPr/>
          <p:nvPr/>
        </p:nvSpPr>
        <p:spPr>
          <a:xfrm>
            <a:off x="2819400" y="3733800"/>
            <a:ext cx="533400" cy="33563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Seta para a direita 11"/>
          <p:cNvSpPr/>
          <p:nvPr/>
        </p:nvSpPr>
        <p:spPr>
          <a:xfrm rot="10365076" flipH="1">
            <a:off x="3287926" y="3554992"/>
            <a:ext cx="2796748" cy="356676"/>
          </a:xfrm>
          <a:prstGeom prst="rightArrow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tângulo 9"/>
          <p:cNvSpPr/>
          <p:nvPr/>
        </p:nvSpPr>
        <p:spPr>
          <a:xfrm>
            <a:off x="6096000" y="3505200"/>
            <a:ext cx="1219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Seta para a direita 12"/>
          <p:cNvSpPr/>
          <p:nvPr/>
        </p:nvSpPr>
        <p:spPr>
          <a:xfrm rot="19128906">
            <a:off x="5781511" y="5699138"/>
            <a:ext cx="571241" cy="4166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Seta para a direita 13"/>
          <p:cNvSpPr/>
          <p:nvPr/>
        </p:nvSpPr>
        <p:spPr>
          <a:xfrm rot="19128906">
            <a:off x="1819112" y="4327539"/>
            <a:ext cx="571241" cy="4166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etângulo 14"/>
          <p:cNvSpPr/>
          <p:nvPr/>
        </p:nvSpPr>
        <p:spPr>
          <a:xfrm>
            <a:off x="381000" y="2057400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Clique em OK para fechar a caixa de dialogo </a:t>
            </a:r>
            <a:r>
              <a:rPr lang="pt-BR" dirty="0" err="1" smtClean="0">
                <a:solidFill>
                  <a:schemeClr val="accent2">
                    <a:lumMod val="50000"/>
                  </a:schemeClr>
                </a:solidFill>
              </a:rPr>
              <a:t>Model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pt-PT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8523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47800"/>
            <a:ext cx="31432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ta para a direita 5"/>
          <p:cNvSpPr/>
          <p:nvPr/>
        </p:nvSpPr>
        <p:spPr>
          <a:xfrm>
            <a:off x="0" y="3200400"/>
            <a:ext cx="2286000" cy="1752600"/>
          </a:xfrm>
          <a:prstGeom prst="rightArrow">
            <a:avLst/>
          </a:prstGeom>
          <a:solidFill>
            <a:schemeClr val="bg1">
              <a:lumMod val="7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2200" y="533400"/>
            <a:ext cx="64484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Criar uma nova </a:t>
            </a:r>
            <a:r>
              <a:rPr lang="pt-PT" i="1" dirty="0" smtClean="0">
                <a:solidFill>
                  <a:srgbClr val="FF0000"/>
                </a:solidFill>
              </a:rPr>
              <a:t>LayerClicar 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3657600"/>
            <a:ext cx="213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err="1" smtClean="0">
                <a:solidFill>
                  <a:srgbClr val="FF0000"/>
                </a:solidFill>
              </a:rPr>
              <a:t>Layer</a:t>
            </a:r>
            <a:r>
              <a:rPr lang="pt-BR" dirty="0" smtClean="0">
                <a:solidFill>
                  <a:srgbClr val="FF0000"/>
                </a:solidFill>
              </a:rPr>
              <a:t> Clicar  com o botão direito do mouse nesta área.</a:t>
            </a:r>
            <a:endParaRPr lang="pt-PT" dirty="0" smtClean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2057400"/>
            <a:ext cx="27146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Forma 9"/>
          <p:cNvCxnSpPr>
            <a:stCxn id="1026" idx="3"/>
          </p:cNvCxnSpPr>
          <p:nvPr/>
        </p:nvCxnSpPr>
        <p:spPr>
          <a:xfrm flipV="1">
            <a:off x="4972050" y="2819400"/>
            <a:ext cx="1276350" cy="1081088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733800"/>
            <a:ext cx="20669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ector de seta reta 13"/>
          <p:cNvCxnSpPr/>
          <p:nvPr/>
        </p:nvCxnSpPr>
        <p:spPr>
          <a:xfrm>
            <a:off x="6934200" y="3124200"/>
            <a:ext cx="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/>
          <p:cNvSpPr/>
          <p:nvPr/>
        </p:nvSpPr>
        <p:spPr>
          <a:xfrm>
            <a:off x="2133600" y="3657600"/>
            <a:ext cx="2514600" cy="19050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5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1600200"/>
            <a:ext cx="8277225" cy="719137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Criando uma Sequência de Usinagem </a:t>
            </a:r>
            <a:r>
              <a:rPr lang="pt-BR" dirty="0" smtClean="0"/>
              <a:t/>
            </a:r>
            <a:br>
              <a:rPr lang="pt-BR" dirty="0" smtClean="0"/>
            </a:b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5775" y="1773238"/>
            <a:ext cx="5762625" cy="4318000"/>
          </a:xfrm>
        </p:spPr>
        <p:txBody>
          <a:bodyPr/>
          <a:lstStyle/>
          <a:p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•Passe para o modo de Manufatura </a:t>
            </a:r>
          </a:p>
          <a:p>
            <a:pPr>
              <a:buNone/>
            </a:pPr>
            <a:endParaRPr lang="pt-BR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Clique no ícone </a:t>
            </a:r>
            <a:r>
              <a:rPr lang="pt-BR" dirty="0" err="1" smtClean="0">
                <a:solidFill>
                  <a:schemeClr val="accent2">
                    <a:lumMod val="50000"/>
                  </a:schemeClr>
                </a:solidFill>
              </a:rPr>
              <a:t>Manufactureno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 canto superior direito da janela do </a:t>
            </a:r>
            <a:r>
              <a:rPr lang="pt-BR" dirty="0" err="1" smtClean="0">
                <a:solidFill>
                  <a:schemeClr val="accent2">
                    <a:lumMod val="50000"/>
                  </a:schemeClr>
                </a:solidFill>
              </a:rPr>
              <a:t>EdgeCAM</a:t>
            </a:r>
            <a:endParaRPr lang="pt-BR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pt-P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828800"/>
            <a:ext cx="2209800" cy="208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e 4"/>
          <p:cNvSpPr/>
          <p:nvPr/>
        </p:nvSpPr>
        <p:spPr>
          <a:xfrm>
            <a:off x="7391400" y="2819400"/>
            <a:ext cx="1371600" cy="6858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Seta para baixo 5"/>
          <p:cNvSpPr/>
          <p:nvPr/>
        </p:nvSpPr>
        <p:spPr>
          <a:xfrm rot="14619732">
            <a:off x="6604287" y="2979471"/>
            <a:ext cx="727326" cy="19658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76400"/>
            <a:ext cx="5638800" cy="481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8277225" cy="719137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Criando uma Sequência de Usinagem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3505200" y="2362200"/>
            <a:ext cx="1676400" cy="3810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Elipse 8"/>
          <p:cNvSpPr/>
          <p:nvPr/>
        </p:nvSpPr>
        <p:spPr>
          <a:xfrm>
            <a:off x="3581400" y="2819400"/>
            <a:ext cx="1524000" cy="5334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Elipse 10"/>
          <p:cNvSpPr/>
          <p:nvPr/>
        </p:nvSpPr>
        <p:spPr>
          <a:xfrm>
            <a:off x="6248400" y="2895600"/>
            <a:ext cx="1447800" cy="5334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Elipse 12"/>
          <p:cNvSpPr/>
          <p:nvPr/>
        </p:nvSpPr>
        <p:spPr>
          <a:xfrm>
            <a:off x="3581400" y="4495800"/>
            <a:ext cx="1371600" cy="6858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Elipse 14"/>
          <p:cNvSpPr/>
          <p:nvPr/>
        </p:nvSpPr>
        <p:spPr>
          <a:xfrm>
            <a:off x="4800600" y="4876800"/>
            <a:ext cx="1295400" cy="6096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Elipse 16"/>
          <p:cNvSpPr/>
          <p:nvPr/>
        </p:nvSpPr>
        <p:spPr>
          <a:xfrm>
            <a:off x="4572000" y="6019800"/>
            <a:ext cx="1219200" cy="3048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Seta para baixo 17"/>
          <p:cNvSpPr/>
          <p:nvPr/>
        </p:nvSpPr>
        <p:spPr>
          <a:xfrm rot="16200000">
            <a:off x="3771900" y="5676900"/>
            <a:ext cx="571500" cy="1104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6775" y="533400"/>
            <a:ext cx="82772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Desbastando a Peça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3400" y="5181600"/>
            <a:ext cx="6372225" cy="4318000"/>
          </a:xfrm>
        </p:spPr>
        <p:txBody>
          <a:bodyPr/>
          <a:lstStyle/>
          <a:p>
            <a:pPr>
              <a:buNone/>
            </a:pPr>
            <a:endParaRPr lang="pt-BR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pt-PT" sz="3200" kern="1200" dirty="0" smtClean="0">
                <a:solidFill>
                  <a:schemeClr val="accent2">
                    <a:lumMod val="50000"/>
                  </a:schemeClr>
                </a:solidFill>
              </a:rPr>
              <a:t>Confirme novamente.</a:t>
            </a:r>
          </a:p>
          <a:p>
            <a:endParaRPr lang="pt-P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1350" y="1676400"/>
            <a:ext cx="21526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838200" y="1752600"/>
            <a:ext cx="5937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dirty="0" smtClean="0">
                <a:solidFill>
                  <a:schemeClr val="accent2">
                    <a:lumMod val="50000"/>
                  </a:schemeClr>
                </a:solidFill>
              </a:rPr>
              <a:t>Clique em Roughing Operation</a:t>
            </a:r>
            <a:r>
              <a:rPr lang="pt-PT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762000" y="2438400"/>
            <a:ext cx="7010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</a:rPr>
              <a:t>Na barra de status aparece ”</a:t>
            </a:r>
            <a:r>
              <a:rPr lang="pt-BR" sz="3200" dirty="0" err="1" smtClean="0">
                <a:solidFill>
                  <a:schemeClr val="accent2">
                    <a:lumMod val="50000"/>
                  </a:schemeClr>
                </a:solidFill>
              </a:rPr>
              <a:t>Digitise</a:t>
            </a:r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-BR" sz="3200" dirty="0" err="1" smtClean="0">
                <a:solidFill>
                  <a:schemeClr val="accent2">
                    <a:lumMod val="50000"/>
                  </a:schemeClr>
                </a:solidFill>
              </a:rPr>
              <a:t>Geometry</a:t>
            </a:r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</a:rPr>
              <a:t> to machine”. Mova o mouse sobre peça e quando ela mudar de cor e aparecer escrito </a:t>
            </a:r>
            <a:r>
              <a:rPr lang="pt-BR" sz="3200" dirty="0" err="1" smtClean="0">
                <a:solidFill>
                  <a:schemeClr val="accent2">
                    <a:lumMod val="50000"/>
                  </a:schemeClr>
                </a:solidFill>
              </a:rPr>
              <a:t>Solid</a:t>
            </a:r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</a:rPr>
              <a:t>..., CLIQUE. </a:t>
            </a:r>
            <a:endParaRPr lang="pt-PT" sz="32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09600" y="5181600"/>
            <a:ext cx="6013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</a:rPr>
              <a:t>Confirme com o botão da direita</a:t>
            </a:r>
            <a:endParaRPr lang="pt-PT" sz="3200" dirty="0"/>
          </a:p>
        </p:txBody>
      </p:sp>
      <p:sp>
        <p:nvSpPr>
          <p:cNvPr id="11" name="Seta para baixo 10"/>
          <p:cNvSpPr/>
          <p:nvPr/>
        </p:nvSpPr>
        <p:spPr>
          <a:xfrm rot="13484423">
            <a:off x="7392688" y="2327095"/>
            <a:ext cx="571500" cy="1104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407538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4495800" y="2209800"/>
            <a:ext cx="18288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Selecionar </a:t>
            </a:r>
            <a:r>
              <a:rPr lang="pt-BR" dirty="0" smtClean="0">
                <a:solidFill>
                  <a:srgbClr val="FF0000"/>
                </a:solidFill>
              </a:rPr>
              <a:t>a peça e depois confirmar com o botão </a:t>
            </a:r>
            <a:r>
              <a:rPr lang="pt-BR" dirty="0" err="1" smtClean="0">
                <a:solidFill>
                  <a:srgbClr val="FF0000"/>
                </a:solidFill>
              </a:rPr>
              <a:t>direitor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66775" y="533400"/>
            <a:ext cx="82772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Desbastando a Peça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81400"/>
            <a:ext cx="3733800" cy="252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1371600" y="4724400"/>
            <a:ext cx="2438400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Selecionar </a:t>
            </a:r>
            <a:r>
              <a:rPr lang="pt-BR" dirty="0" smtClean="0">
                <a:solidFill>
                  <a:srgbClr val="FF0000"/>
                </a:solidFill>
              </a:rPr>
              <a:t>o contorno e depois confirmar com o botão direito</a:t>
            </a:r>
            <a:endParaRPr lang="pt-P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82772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Desbastando a Peça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4267200"/>
            <a:ext cx="243840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b="1" dirty="0" smtClean="0"/>
              <a:t>Preencher os dados conforme a imagem</a:t>
            </a:r>
            <a:endParaRPr lang="pt-PT" dirty="0"/>
          </a:p>
        </p:txBody>
      </p:sp>
      <p:sp>
        <p:nvSpPr>
          <p:cNvPr id="8" name="Seta dobrada 7"/>
          <p:cNvSpPr/>
          <p:nvPr/>
        </p:nvSpPr>
        <p:spPr>
          <a:xfrm>
            <a:off x="914400" y="2667000"/>
            <a:ext cx="2057400" cy="1524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4453" y="1600200"/>
            <a:ext cx="598954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990600"/>
            <a:ext cx="8277225" cy="719137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Escolha a ferramenta para o desbaste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4267200"/>
            <a:ext cx="243840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b="1" dirty="0" smtClean="0"/>
              <a:t>Preencher os dados conforme a imagem</a:t>
            </a:r>
            <a:endParaRPr lang="pt-PT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905000"/>
            <a:ext cx="573822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ta dobrada 5"/>
          <p:cNvSpPr/>
          <p:nvPr/>
        </p:nvSpPr>
        <p:spPr>
          <a:xfrm>
            <a:off x="914400" y="2667000"/>
            <a:ext cx="2057400" cy="1524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600" dirty="0" smtClean="0">
                <a:solidFill>
                  <a:srgbClr val="00B050"/>
                </a:solidFill>
                <a:latin typeface="+mj-lt"/>
              </a:rPr>
              <a:t>Como criar um Bruto (stock). </a:t>
            </a:r>
          </a:p>
          <a:p>
            <a:r>
              <a:rPr lang="pt-BR" sz="1600" dirty="0" smtClean="0">
                <a:solidFill>
                  <a:srgbClr val="00B050"/>
                </a:solidFill>
                <a:latin typeface="+mj-lt"/>
              </a:rPr>
              <a:t>Características de contorno da aresta (</a:t>
            </a:r>
            <a:r>
              <a:rPr lang="pt-BR" sz="1600" dirty="0" err="1" smtClean="0">
                <a:solidFill>
                  <a:srgbClr val="00B050"/>
                </a:solidFill>
                <a:latin typeface="+mj-lt"/>
              </a:rPr>
              <a:t>Feature</a:t>
            </a:r>
            <a:r>
              <a:rPr lang="pt-BR" sz="16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pt-BR" sz="1600" dirty="0" err="1" smtClean="0">
                <a:solidFill>
                  <a:srgbClr val="00B050"/>
                </a:solidFill>
                <a:latin typeface="+mj-lt"/>
              </a:rPr>
              <a:t>Finder</a:t>
            </a:r>
            <a:r>
              <a:rPr lang="pt-BR" sz="1600" dirty="0" smtClean="0">
                <a:solidFill>
                  <a:srgbClr val="00B050"/>
                </a:solidFill>
                <a:latin typeface="+mj-lt"/>
              </a:rPr>
              <a:t>).</a:t>
            </a:r>
          </a:p>
          <a:p>
            <a:r>
              <a:rPr lang="pt-BR" sz="1600" dirty="0" smtClean="0">
                <a:solidFill>
                  <a:srgbClr val="00B050"/>
                </a:solidFill>
                <a:latin typeface="+mj-lt"/>
              </a:rPr>
              <a:t>Como criar uma usinagem usando Operações (</a:t>
            </a:r>
            <a:r>
              <a:rPr lang="pt-BR" sz="1600" dirty="0" err="1" smtClean="0">
                <a:solidFill>
                  <a:srgbClr val="00B050"/>
                </a:solidFill>
                <a:latin typeface="+mj-lt"/>
              </a:rPr>
              <a:t>operations</a:t>
            </a:r>
            <a:r>
              <a:rPr lang="pt-BR" sz="1600" dirty="0" smtClean="0">
                <a:solidFill>
                  <a:srgbClr val="00B050"/>
                </a:solidFill>
                <a:latin typeface="+mj-lt"/>
              </a:rPr>
              <a:t>).</a:t>
            </a:r>
          </a:p>
          <a:p>
            <a:r>
              <a:rPr lang="pt-PT" sz="1600" dirty="0" smtClean="0">
                <a:solidFill>
                  <a:srgbClr val="00B050"/>
                </a:solidFill>
                <a:latin typeface="+mj-lt"/>
              </a:rPr>
              <a:t>Como simular sua usinagem. </a:t>
            </a:r>
          </a:p>
          <a:p>
            <a:r>
              <a:rPr lang="pt-PT" sz="1600" dirty="0" smtClean="0">
                <a:solidFill>
                  <a:srgbClr val="00B050"/>
                </a:solidFill>
                <a:latin typeface="+mj-lt"/>
              </a:rPr>
              <a:t>Como editar operações. </a:t>
            </a:r>
          </a:p>
          <a:p>
            <a:r>
              <a:rPr lang="pt-BR" sz="1600" dirty="0" smtClean="0">
                <a:solidFill>
                  <a:srgbClr val="00B050"/>
                </a:solidFill>
                <a:latin typeface="+mj-lt"/>
              </a:rPr>
              <a:t>Ao final da aula deverá ser feita a programação de uma segunda peça sem o auxilio do passo a passo, esta será avaliada como a nota da aula de hoje.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383432" y="998984"/>
            <a:ext cx="82772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Exercício de Fresamento</a:t>
            </a:r>
            <a:br>
              <a:rPr lang="pt-PT" dirty="0" smtClean="0">
                <a:solidFill>
                  <a:srgbClr val="FF0000"/>
                </a:solidFill>
              </a:rPr>
            </a:b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895600" y="1143000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rgbClr val="FF0000"/>
                </a:solidFill>
              </a:rPr>
              <a:t>Neste exercício você aprenderá: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0"/>
            <a:ext cx="616865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2200" y="957263"/>
            <a:ext cx="6781800" cy="719137"/>
          </a:xfrm>
        </p:spPr>
        <p:txBody>
          <a:bodyPr/>
          <a:lstStyle/>
          <a:p>
            <a:r>
              <a:rPr lang="pt-BR" sz="3200" dirty="0" smtClean="0">
                <a:solidFill>
                  <a:srgbClr val="FF0000"/>
                </a:solidFill>
              </a:rPr>
              <a:t>Altura de segurança...Incremento de corte...</a:t>
            </a:r>
            <a:endParaRPr lang="pt-PT" sz="3200" dirty="0">
              <a:solidFill>
                <a:srgbClr val="FF0000"/>
              </a:solidFill>
            </a:endParaRPr>
          </a:p>
        </p:txBody>
      </p:sp>
      <p:sp>
        <p:nvSpPr>
          <p:cNvPr id="5" name="Seta dobrada 4"/>
          <p:cNvSpPr/>
          <p:nvPr/>
        </p:nvSpPr>
        <p:spPr>
          <a:xfrm>
            <a:off x="4419600" y="5181600"/>
            <a:ext cx="1676400" cy="1219200"/>
          </a:xfrm>
          <a:prstGeom prst="bentArrow">
            <a:avLst>
              <a:gd name="adj1" fmla="val 14524"/>
              <a:gd name="adj2" fmla="val 25476"/>
              <a:gd name="adj3" fmla="val 35238"/>
              <a:gd name="adj4" fmla="val 408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4267200"/>
            <a:ext cx="243840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b="1" dirty="0" smtClean="0"/>
              <a:t>Preencher os dados conforme a imagem</a:t>
            </a:r>
            <a:endParaRPr lang="pt-PT" dirty="0"/>
          </a:p>
        </p:txBody>
      </p:sp>
      <p:sp>
        <p:nvSpPr>
          <p:cNvPr id="7" name="Seta dobrada 6"/>
          <p:cNvSpPr/>
          <p:nvPr/>
        </p:nvSpPr>
        <p:spPr>
          <a:xfrm>
            <a:off x="914400" y="2667000"/>
            <a:ext cx="2057400" cy="1524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Caminhos da ferramenta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b="4167"/>
          <a:stretch>
            <a:fillRect/>
          </a:stretch>
        </p:blipFill>
        <p:spPr bwMode="auto">
          <a:xfrm>
            <a:off x="457200" y="2057400"/>
            <a:ext cx="791983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r="47072" b="57292"/>
          <a:stretch>
            <a:fillRect/>
          </a:stretch>
        </p:blipFill>
        <p:spPr bwMode="auto">
          <a:xfrm>
            <a:off x="0" y="1600200"/>
            <a:ext cx="68865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957263"/>
            <a:ext cx="82772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Usinando Áreas Planas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352800"/>
            <a:ext cx="5044967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ta para a direita 5"/>
          <p:cNvSpPr/>
          <p:nvPr/>
        </p:nvSpPr>
        <p:spPr>
          <a:xfrm>
            <a:off x="914400" y="4419600"/>
            <a:ext cx="2743200" cy="2438400"/>
          </a:xfrm>
          <a:prstGeom prst="rightArrow">
            <a:avLst/>
          </a:prstGeom>
          <a:solidFill>
            <a:srgbClr val="DADA8C">
              <a:alpha val="6862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tângulo 9"/>
          <p:cNvSpPr/>
          <p:nvPr/>
        </p:nvSpPr>
        <p:spPr>
          <a:xfrm>
            <a:off x="990600" y="5181600"/>
            <a:ext cx="251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00B050"/>
                </a:solidFill>
              </a:rPr>
              <a:t>Selecionar a peça e confirmar com o botão direito</a:t>
            </a:r>
            <a:endParaRPr lang="pt-PT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866775" y="762000"/>
            <a:ext cx="8277225" cy="719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Usinando Áreas Planas</a:t>
            </a:r>
            <a:endParaRPr kumimoji="0" lang="pt-PT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905000"/>
            <a:ext cx="548923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ta para a direita 7"/>
          <p:cNvSpPr/>
          <p:nvPr/>
        </p:nvSpPr>
        <p:spPr>
          <a:xfrm>
            <a:off x="381000" y="2286000"/>
            <a:ext cx="3124200" cy="3048000"/>
          </a:xfrm>
          <a:prstGeom prst="rightArrow">
            <a:avLst/>
          </a:prstGeom>
          <a:solidFill>
            <a:schemeClr val="bg2">
              <a:lumMod val="60000"/>
              <a:lumOff val="4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tângulo 8"/>
          <p:cNvSpPr/>
          <p:nvPr/>
        </p:nvSpPr>
        <p:spPr>
          <a:xfrm>
            <a:off x="533400" y="3048000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Na aba </a:t>
            </a:r>
            <a:r>
              <a:rPr lang="pt-BR" b="1" i="1" dirty="0" smtClean="0">
                <a:solidFill>
                  <a:srgbClr val="000000"/>
                </a:solidFill>
              </a:rPr>
              <a:t>General,configurar os dados conforme a imagem ao lado</a:t>
            </a:r>
            <a:endParaRPr lang="pt-PT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866775" y="762000"/>
            <a:ext cx="8277225" cy="719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Usinando Áreas Planas</a:t>
            </a:r>
            <a:endParaRPr kumimoji="0" lang="pt-PT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eta para a direita 5"/>
          <p:cNvSpPr/>
          <p:nvPr/>
        </p:nvSpPr>
        <p:spPr>
          <a:xfrm>
            <a:off x="381000" y="2286000"/>
            <a:ext cx="3124200" cy="3048000"/>
          </a:xfrm>
          <a:prstGeom prst="rightArrow">
            <a:avLst/>
          </a:prstGeom>
          <a:solidFill>
            <a:srgbClr val="C9A79D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 6"/>
          <p:cNvSpPr/>
          <p:nvPr/>
        </p:nvSpPr>
        <p:spPr>
          <a:xfrm>
            <a:off x="533400" y="3048000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Na aba </a:t>
            </a:r>
            <a:r>
              <a:rPr lang="pt-BR" b="1" i="1" dirty="0" err="1" smtClean="0">
                <a:solidFill>
                  <a:srgbClr val="000000"/>
                </a:solidFill>
              </a:rPr>
              <a:t>Tooling</a:t>
            </a:r>
            <a:r>
              <a:rPr lang="pt-BR" b="1" i="1" dirty="0" smtClean="0">
                <a:solidFill>
                  <a:srgbClr val="000000"/>
                </a:solidFill>
              </a:rPr>
              <a:t>,configurar os dados conforme a imagem ao lado</a:t>
            </a:r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724400" y="4648200"/>
            <a:ext cx="1371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524000"/>
            <a:ext cx="539739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ta para a direita 4"/>
          <p:cNvSpPr/>
          <p:nvPr/>
        </p:nvSpPr>
        <p:spPr>
          <a:xfrm>
            <a:off x="381000" y="2286000"/>
            <a:ext cx="3124200" cy="3048000"/>
          </a:xfrm>
          <a:prstGeom prst="rightArrow">
            <a:avLst/>
          </a:prstGeom>
          <a:solidFill>
            <a:srgbClr val="C9CA9C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533400" y="3048000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Na aba </a:t>
            </a:r>
            <a:r>
              <a:rPr lang="pt-BR" b="1" i="1" dirty="0" err="1" smtClean="0">
                <a:solidFill>
                  <a:srgbClr val="000000"/>
                </a:solidFill>
              </a:rPr>
              <a:t>Depth</a:t>
            </a:r>
            <a:r>
              <a:rPr lang="pt-BR" b="1" i="1" dirty="0" smtClean="0">
                <a:solidFill>
                  <a:srgbClr val="000000"/>
                </a:solidFill>
              </a:rPr>
              <a:t>,configurar os dados conforme a imagem ao lado</a:t>
            </a:r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866775" y="762000"/>
            <a:ext cx="8277225" cy="719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Usinando Áreas Planas</a:t>
            </a:r>
            <a:endParaRPr kumimoji="0" lang="pt-PT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752600"/>
            <a:ext cx="530270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ulado 5"/>
          <p:cNvSpPr/>
          <p:nvPr/>
        </p:nvSpPr>
        <p:spPr>
          <a:xfrm>
            <a:off x="381000" y="1600200"/>
            <a:ext cx="2209800" cy="838200"/>
          </a:xfrm>
          <a:prstGeom prst="wav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6905625" cy="1252537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Usinagem das áreas </a:t>
            </a:r>
            <a:r>
              <a:rPr lang="pt-BR" dirty="0" err="1" smtClean="0">
                <a:solidFill>
                  <a:srgbClr val="FF0000"/>
                </a:solidFill>
              </a:rPr>
              <a:t>planasFlatland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err="1" smtClean="0">
                <a:solidFill>
                  <a:srgbClr val="FF0000"/>
                </a:solidFill>
              </a:rPr>
              <a:t>Operation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362200"/>
            <a:ext cx="745430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609600" y="1752600"/>
            <a:ext cx="1572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dirty="0" smtClean="0">
                <a:solidFill>
                  <a:schemeClr val="tx1">
                    <a:lumMod val="75000"/>
                  </a:schemeClr>
                </a:solidFill>
              </a:rPr>
              <a:t>Resultado</a:t>
            </a:r>
            <a:endParaRPr lang="pt-PT" sz="2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6905625" cy="1252537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Usinagem das áreas </a:t>
            </a:r>
            <a:r>
              <a:rPr lang="pt-BR" dirty="0" err="1" smtClean="0">
                <a:solidFill>
                  <a:srgbClr val="FF0000"/>
                </a:solidFill>
              </a:rPr>
              <a:t>planasFlatland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err="1" smtClean="0">
                <a:solidFill>
                  <a:srgbClr val="FF0000"/>
                </a:solidFill>
              </a:rPr>
              <a:t>Operation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62000" y="1981200"/>
            <a:ext cx="5513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dirty="0" smtClean="0">
                <a:solidFill>
                  <a:srgbClr val="00B050"/>
                </a:solidFill>
              </a:rPr>
              <a:t>Esconda a usinagem anterior</a:t>
            </a:r>
            <a:endParaRPr lang="pt-PT" sz="3200" dirty="0">
              <a:solidFill>
                <a:srgbClr val="00B05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t="20833" r="69546"/>
          <a:stretch>
            <a:fillRect/>
          </a:stretch>
        </p:blipFill>
        <p:spPr bwMode="auto">
          <a:xfrm>
            <a:off x="533400" y="2590800"/>
            <a:ext cx="2667000" cy="389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666999"/>
            <a:ext cx="5943600" cy="29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2133600" y="838200"/>
            <a:ext cx="6705600" cy="8382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Usinagem do perfil </a:t>
            </a:r>
            <a:r>
              <a:rPr lang="pt-BR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lateral </a:t>
            </a:r>
            <a:r>
              <a:rPr lang="pt-BR" sz="36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Profiling</a:t>
            </a:r>
            <a:r>
              <a:rPr lang="pt-BR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pt-BR" sz="36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Operation</a:t>
            </a:r>
            <a:endParaRPr kumimoji="0" lang="pt-PT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381000" y="2286000"/>
            <a:ext cx="3124200" cy="3048000"/>
          </a:xfrm>
          <a:prstGeom prst="rightArrow">
            <a:avLst/>
          </a:prstGeom>
          <a:solidFill>
            <a:schemeClr val="bg2">
              <a:lumMod val="60000"/>
              <a:lumOff val="4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tângulo 8"/>
          <p:cNvSpPr/>
          <p:nvPr/>
        </p:nvSpPr>
        <p:spPr>
          <a:xfrm>
            <a:off x="533400" y="3048000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Na aba </a:t>
            </a:r>
            <a:r>
              <a:rPr lang="pt-BR" b="1" i="1" dirty="0" smtClean="0">
                <a:solidFill>
                  <a:srgbClr val="000000"/>
                </a:solidFill>
              </a:rPr>
              <a:t>General,configurar os dados conforme a imagem ao lado</a:t>
            </a:r>
            <a:endParaRPr lang="pt-PT" dirty="0">
              <a:solidFill>
                <a:srgbClr val="00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676400"/>
            <a:ext cx="5638800" cy="447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ta para a direita 5"/>
          <p:cNvSpPr/>
          <p:nvPr/>
        </p:nvSpPr>
        <p:spPr>
          <a:xfrm>
            <a:off x="381000" y="2286000"/>
            <a:ext cx="3124200" cy="3048000"/>
          </a:xfrm>
          <a:prstGeom prst="rightArrow">
            <a:avLst/>
          </a:prstGeom>
          <a:solidFill>
            <a:srgbClr val="C9A79D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 6"/>
          <p:cNvSpPr/>
          <p:nvPr/>
        </p:nvSpPr>
        <p:spPr>
          <a:xfrm>
            <a:off x="533400" y="3048000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Na aba </a:t>
            </a:r>
            <a:r>
              <a:rPr lang="pt-BR" b="1" i="1" dirty="0" err="1" smtClean="0">
                <a:solidFill>
                  <a:srgbClr val="000000"/>
                </a:solidFill>
              </a:rPr>
              <a:t>Tooling</a:t>
            </a:r>
            <a:r>
              <a:rPr lang="pt-BR" b="1" i="1" dirty="0" smtClean="0">
                <a:solidFill>
                  <a:srgbClr val="000000"/>
                </a:solidFill>
              </a:rPr>
              <a:t>,configurar os dados conforme a imagem ao lado</a:t>
            </a:r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724400" y="4648200"/>
            <a:ext cx="1371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2133600" y="838200"/>
            <a:ext cx="6705600" cy="8382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Usinagem do perfil </a:t>
            </a:r>
            <a:r>
              <a:rPr lang="pt-BR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lateral </a:t>
            </a:r>
            <a:r>
              <a:rPr lang="pt-BR" sz="36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Profiling</a:t>
            </a:r>
            <a:r>
              <a:rPr lang="pt-BR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pt-BR" sz="36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Operation</a:t>
            </a:r>
            <a:endParaRPr kumimoji="0" lang="pt-PT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199" y="1600200"/>
            <a:ext cx="546689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1600200"/>
            <a:ext cx="6934200" cy="719137"/>
          </a:xfrm>
        </p:spPr>
        <p:txBody>
          <a:bodyPr/>
          <a:lstStyle/>
          <a:p>
            <a:r>
              <a:rPr lang="pt-PT" sz="3200" dirty="0" smtClean="0">
                <a:solidFill>
                  <a:srgbClr val="FF0000"/>
                </a:solidFill>
              </a:rPr>
              <a:t>Selecionar a Interface de Fresamento</a:t>
            </a:r>
            <a:r>
              <a:rPr lang="pt-PT" dirty="0" smtClean="0">
                <a:solidFill>
                  <a:srgbClr val="FF0000"/>
                </a:solidFill>
              </a:rPr>
              <a:t/>
            </a:r>
            <a:br>
              <a:rPr lang="pt-PT" dirty="0" smtClean="0">
                <a:solidFill>
                  <a:srgbClr val="FF0000"/>
                </a:solidFill>
              </a:rPr>
            </a:b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" y="1676400"/>
            <a:ext cx="8991600" cy="4318000"/>
          </a:xfrm>
        </p:spPr>
        <p:txBody>
          <a:bodyPr/>
          <a:lstStyle/>
          <a:p>
            <a:r>
              <a:rPr lang="pt-BR" sz="2400" dirty="0" smtClean="0">
                <a:solidFill>
                  <a:schemeClr val="accent2">
                    <a:lumMod val="50000"/>
                  </a:schemeClr>
                </a:solidFill>
              </a:rPr>
              <a:t>Clicar como Botão direito sobre a barra de ferramentas e escolher o perfil de </a:t>
            </a:r>
            <a:r>
              <a:rPr lang="pt-BR" sz="2400" dirty="0" err="1" smtClean="0">
                <a:solidFill>
                  <a:schemeClr val="accent2">
                    <a:lumMod val="50000"/>
                  </a:schemeClr>
                </a:solidFill>
              </a:rPr>
              <a:t>fresamento</a:t>
            </a:r>
            <a:r>
              <a:rPr lang="pt-BR" sz="2400" dirty="0" smtClean="0">
                <a:solidFill>
                  <a:schemeClr val="accent2">
                    <a:lumMod val="50000"/>
                  </a:schemeClr>
                </a:solidFill>
              </a:rPr>
              <a:t>, conforme a figura abaixo</a:t>
            </a:r>
            <a:endParaRPr lang="pt-PT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3400" y="5638800"/>
            <a:ext cx="77724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No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-BR" dirty="0" smtClean="0">
                <a:solidFill>
                  <a:srgbClr val="FF0000"/>
                </a:solidFill>
              </a:rPr>
              <a:t>inicio </a:t>
            </a:r>
            <a:r>
              <a:rPr lang="pt-BR" dirty="0">
                <a:solidFill>
                  <a:srgbClr val="FF0000"/>
                </a:solidFill>
              </a:rPr>
              <a:t>de toda aula é importante configurara o perfil de usinagem que desejamos trabalhar. 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31"/>
          <a:stretch>
            <a:fillRect/>
          </a:stretch>
        </p:blipFill>
        <p:spPr bwMode="auto">
          <a:xfrm>
            <a:off x="1295400" y="2667000"/>
            <a:ext cx="4976602" cy="272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ipse 5"/>
          <p:cNvSpPr/>
          <p:nvPr/>
        </p:nvSpPr>
        <p:spPr>
          <a:xfrm>
            <a:off x="4114800" y="2590800"/>
            <a:ext cx="1371600" cy="7620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 l="14407" t="27746" r="10805" b="21375"/>
          <a:stretch>
            <a:fillRect/>
          </a:stretch>
        </p:blipFill>
        <p:spPr bwMode="auto">
          <a:xfrm>
            <a:off x="4797335" y="3489176"/>
            <a:ext cx="4346665" cy="1728192"/>
          </a:xfrm>
          <a:prstGeom prst="rect">
            <a:avLst/>
          </a:prstGeom>
          <a:noFill/>
        </p:spPr>
      </p:pic>
      <p:sp>
        <p:nvSpPr>
          <p:cNvPr id="9" name="Seta para baixo 8"/>
          <p:cNvSpPr/>
          <p:nvPr/>
        </p:nvSpPr>
        <p:spPr>
          <a:xfrm>
            <a:off x="5334000" y="3200400"/>
            <a:ext cx="4572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ta para a direita 4"/>
          <p:cNvSpPr/>
          <p:nvPr/>
        </p:nvSpPr>
        <p:spPr>
          <a:xfrm>
            <a:off x="381000" y="2286000"/>
            <a:ext cx="3124200" cy="3048000"/>
          </a:xfrm>
          <a:prstGeom prst="rightArrow">
            <a:avLst/>
          </a:prstGeom>
          <a:solidFill>
            <a:srgbClr val="C9CA9C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533400" y="3048000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Na aba </a:t>
            </a:r>
            <a:r>
              <a:rPr lang="pt-BR" b="1" i="1" dirty="0" err="1" smtClean="0">
                <a:solidFill>
                  <a:srgbClr val="000000"/>
                </a:solidFill>
              </a:rPr>
              <a:t>Depth</a:t>
            </a:r>
            <a:r>
              <a:rPr lang="pt-BR" b="1" i="1" dirty="0" smtClean="0">
                <a:solidFill>
                  <a:srgbClr val="000000"/>
                </a:solidFill>
              </a:rPr>
              <a:t>,configurar os dados conforme a imagem ao lado</a:t>
            </a:r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2133600" y="838200"/>
            <a:ext cx="6705600" cy="8382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Usinagem do perfil </a:t>
            </a:r>
            <a:r>
              <a:rPr lang="pt-BR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lateral </a:t>
            </a:r>
            <a:r>
              <a:rPr lang="pt-BR" sz="36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Profiling</a:t>
            </a:r>
            <a:r>
              <a:rPr lang="pt-BR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pt-BR" sz="36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Operation</a:t>
            </a:r>
            <a:endParaRPr kumimoji="0" lang="pt-PT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905000"/>
            <a:ext cx="5410200" cy="429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2133600" y="838200"/>
            <a:ext cx="6705600" cy="8382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Usinagem do perfil </a:t>
            </a:r>
            <a:r>
              <a:rPr lang="pt-BR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lateral </a:t>
            </a:r>
            <a:r>
              <a:rPr lang="pt-BR" sz="36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Profiling</a:t>
            </a:r>
            <a:r>
              <a:rPr lang="pt-BR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pt-BR" sz="36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Operation</a:t>
            </a:r>
            <a:endParaRPr kumimoji="0" lang="pt-PT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52600"/>
            <a:ext cx="786090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Visualize todas as </a:t>
            </a:r>
            <a:r>
              <a:rPr lang="pt-PT" i="1" dirty="0" smtClean="0">
                <a:solidFill>
                  <a:srgbClr val="FF0000"/>
                </a:solidFill>
              </a:rPr>
              <a:t>layers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362200"/>
            <a:ext cx="7596858" cy="416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228600" y="1676400"/>
            <a:ext cx="4343400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00B050"/>
                </a:solidFill>
              </a:rPr>
              <a:t>Clicar com o botão direito do mouse e depois em Show </a:t>
            </a:r>
            <a:r>
              <a:rPr lang="pt-BR" dirty="0" err="1" smtClean="0">
                <a:solidFill>
                  <a:srgbClr val="00B050"/>
                </a:solidFill>
              </a:rPr>
              <a:t>All</a:t>
            </a:r>
            <a:endParaRPr lang="pt-PT" dirty="0">
              <a:solidFill>
                <a:srgbClr val="00B050"/>
              </a:solidFill>
            </a:endParaRPr>
          </a:p>
        </p:txBody>
      </p:sp>
      <p:cxnSp>
        <p:nvCxnSpPr>
          <p:cNvPr id="7" name="Conector angulado 6"/>
          <p:cNvCxnSpPr/>
          <p:nvPr/>
        </p:nvCxnSpPr>
        <p:spPr>
          <a:xfrm rot="16200000" flipH="1">
            <a:off x="876300" y="3238500"/>
            <a:ext cx="2590800" cy="685800"/>
          </a:xfrm>
          <a:prstGeom prst="bentConnector3">
            <a:avLst>
              <a:gd name="adj1" fmla="val 50000"/>
            </a:avLst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Resultado da simulação: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27525" t="19792" r="25037" b="28125"/>
          <a:stretch>
            <a:fillRect/>
          </a:stretch>
        </p:blipFill>
        <p:spPr bwMode="auto">
          <a:xfrm>
            <a:off x="1905000" y="1981200"/>
            <a:ext cx="6172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1.Faça a programação da usinagem das duas peças que se encontram disponiveis na pasta temporario .</a:t>
            </a:r>
            <a:endParaRPr lang="pt-PT" dirty="0" smtClean="0"/>
          </a:p>
          <a:p>
            <a:r>
              <a:rPr lang="pt-PT" dirty="0" smtClean="0"/>
              <a:t>2.Ao concluir a programação, simule.</a:t>
            </a:r>
          </a:p>
          <a:p>
            <a:endParaRPr lang="pt-PT" dirty="0" smtClean="0"/>
          </a:p>
          <a:p>
            <a:r>
              <a:rPr lang="pt-PT" dirty="0" smtClean="0"/>
              <a:t>3.Se estiver tudo pronto,avise-me para avaliar</a:t>
            </a:r>
            <a:r>
              <a:rPr lang="pt-PT" dirty="0" smtClean="0"/>
              <a:t>.</a:t>
            </a:r>
          </a:p>
          <a:p>
            <a:endParaRPr lang="pt-P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Abrir a peça</a:t>
            </a:r>
            <a:br>
              <a:rPr lang="pt-PT" dirty="0" smtClean="0">
                <a:solidFill>
                  <a:srgbClr val="FF0000"/>
                </a:solidFill>
              </a:rPr>
            </a:b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62000" y="1371600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rgbClr val="00B050"/>
                </a:solidFill>
              </a:rPr>
              <a:t>Clique no botão </a:t>
            </a:r>
            <a:r>
              <a:rPr lang="pt-PT" b="1" i="1" dirty="0" smtClean="0">
                <a:solidFill>
                  <a:srgbClr val="00B050"/>
                </a:solidFill>
              </a:rPr>
              <a:t>Open </a:t>
            </a:r>
            <a:endParaRPr lang="pt-PT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447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609600" y="2209800"/>
            <a:ext cx="7699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B050"/>
                </a:solidFill>
              </a:rPr>
              <a:t>Na caixa de dialogo Open que aparecer, navegue até encontrar o arquivo</a:t>
            </a:r>
            <a:endParaRPr lang="pt-PT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b="6250"/>
          <a:stretch>
            <a:fillRect/>
          </a:stretch>
        </p:blipFill>
        <p:spPr bwMode="auto">
          <a:xfrm>
            <a:off x="1143000" y="2743200"/>
            <a:ext cx="65055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6775" y="533400"/>
            <a:ext cx="82772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Selecionar a vista 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572000" y="2819400"/>
            <a:ext cx="350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i="1" dirty="0" smtClean="0">
                <a:solidFill>
                  <a:srgbClr val="00B050"/>
                </a:solidFill>
              </a:rPr>
              <a:t>Isometric Clicar com o botão direito sobre esta área e selecionar o plano Isometric</a:t>
            </a:r>
            <a:endParaRPr lang="pt-PT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86000"/>
            <a:ext cx="14287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ta para a direita 5"/>
          <p:cNvSpPr/>
          <p:nvPr/>
        </p:nvSpPr>
        <p:spPr>
          <a:xfrm>
            <a:off x="457200" y="3429000"/>
            <a:ext cx="762000" cy="533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Seta em curva para cima 6"/>
          <p:cNvSpPr/>
          <p:nvPr/>
        </p:nvSpPr>
        <p:spPr>
          <a:xfrm rot="20471529">
            <a:off x="2930693" y="4427972"/>
            <a:ext cx="4025983" cy="1829902"/>
          </a:xfrm>
          <a:prstGeom prst="curvedUpArrow">
            <a:avLst>
              <a:gd name="adj1" fmla="val 24173"/>
              <a:gd name="adj2" fmla="val 51928"/>
              <a:gd name="adj3" fmla="val 3071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6775" y="457200"/>
            <a:ext cx="82772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Criar o Stock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81000" y="114300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Clique no menu </a:t>
            </a:r>
            <a:r>
              <a:rPr lang="pt-BR" sz="2000" dirty="0" err="1" smtClean="0">
                <a:solidFill>
                  <a:schemeClr val="accent1">
                    <a:lumMod val="50000"/>
                  </a:schemeClr>
                </a:solidFill>
              </a:rPr>
              <a:t>geometrye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 clique em stock/</a:t>
            </a:r>
            <a:r>
              <a:rPr lang="pt-BR" sz="2000" dirty="0" err="1" smtClean="0">
                <a:solidFill>
                  <a:schemeClr val="accent1">
                    <a:lumMod val="50000"/>
                  </a:schemeClr>
                </a:solidFill>
              </a:rPr>
              <a:t>fixture</a:t>
            </a:r>
            <a:endParaRPr lang="pt-BR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Pergaminho vertical 5"/>
          <p:cNvSpPr/>
          <p:nvPr/>
        </p:nvSpPr>
        <p:spPr>
          <a:xfrm>
            <a:off x="2209800" y="2971800"/>
            <a:ext cx="1981200" cy="1981200"/>
          </a:xfrm>
          <a:prstGeom prst="verticalScroll">
            <a:avLst/>
          </a:prstGeom>
          <a:solidFill>
            <a:schemeClr val="accent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 6"/>
          <p:cNvSpPr/>
          <p:nvPr/>
        </p:nvSpPr>
        <p:spPr>
          <a:xfrm>
            <a:off x="2514600" y="3505200"/>
            <a:ext cx="1447800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Na caixa de diálogos faça estas configurações. </a:t>
            </a:r>
            <a:endParaRPr lang="pt-PT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143000"/>
            <a:ext cx="15716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8629" t="3125" r="80673" b="59375"/>
          <a:stretch>
            <a:fillRect/>
          </a:stretch>
        </p:blipFill>
        <p:spPr bwMode="auto">
          <a:xfrm>
            <a:off x="304800" y="1905000"/>
            <a:ext cx="189441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7570" t="13542" r="50805" b="26042"/>
          <a:stretch>
            <a:fillRect/>
          </a:stretch>
        </p:blipFill>
        <p:spPr bwMode="auto">
          <a:xfrm>
            <a:off x="5181600" y="1763889"/>
            <a:ext cx="3962400" cy="425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ta para a direita 7"/>
          <p:cNvSpPr/>
          <p:nvPr/>
        </p:nvSpPr>
        <p:spPr>
          <a:xfrm>
            <a:off x="4038600" y="3733800"/>
            <a:ext cx="12192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Seta para a direita 11"/>
          <p:cNvSpPr/>
          <p:nvPr/>
        </p:nvSpPr>
        <p:spPr>
          <a:xfrm rot="19128906">
            <a:off x="6497757" y="5847622"/>
            <a:ext cx="571241" cy="4166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O “bruto” deverá ficar assim: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5725" t="5209" r="22694" b="19792"/>
          <a:stretch>
            <a:fillRect/>
          </a:stretch>
        </p:blipFill>
        <p:spPr bwMode="auto">
          <a:xfrm>
            <a:off x="2057400" y="1828800"/>
            <a:ext cx="4343400" cy="440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angulado 5"/>
          <p:cNvCxnSpPr/>
          <p:nvPr/>
        </p:nvCxnSpPr>
        <p:spPr>
          <a:xfrm>
            <a:off x="5562600" y="2133600"/>
            <a:ext cx="990600" cy="53340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6477000" y="2514600"/>
            <a:ext cx="2667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rgbClr val="00B050"/>
                </a:solidFill>
              </a:rPr>
              <a:t>Clique aqui para que </a:t>
            </a:r>
            <a:r>
              <a:rPr lang="pt-BR" sz="2000" dirty="0" smtClean="0">
                <a:solidFill>
                  <a:srgbClr val="00B050"/>
                </a:solidFill>
              </a:rPr>
              <a:t>o stock </a:t>
            </a:r>
            <a:r>
              <a:rPr lang="pt-BR" sz="2000" dirty="0" smtClean="0">
                <a:solidFill>
                  <a:srgbClr val="00B050"/>
                </a:solidFill>
              </a:rPr>
              <a:t>apareça (sombreado </a:t>
            </a:r>
            <a:r>
              <a:rPr lang="pt-BR" sz="2000" dirty="0" smtClean="0">
                <a:solidFill>
                  <a:srgbClr val="00B050"/>
                </a:solidFill>
              </a:rPr>
              <a:t>dourado</a:t>
            </a:r>
            <a:r>
              <a:rPr lang="pt-BR" dirty="0" smtClean="0">
                <a:solidFill>
                  <a:srgbClr val="00B050"/>
                </a:solidFill>
              </a:rPr>
              <a:t>)</a:t>
            </a:r>
            <a:endParaRPr lang="pt-PT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5813" r="17423" b="17708"/>
          <a:stretch>
            <a:fillRect/>
          </a:stretch>
        </p:blipFill>
        <p:spPr bwMode="auto">
          <a:xfrm>
            <a:off x="4085863" y="3124200"/>
            <a:ext cx="505813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57263"/>
            <a:ext cx="8435280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Encontrando as Recursos “</a:t>
            </a:r>
            <a:r>
              <a:rPr lang="pt-PT" i="1" dirty="0" smtClean="0">
                <a:solidFill>
                  <a:srgbClr val="FF0000"/>
                </a:solidFill>
              </a:rPr>
              <a:t>Features”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5775" y="1773238"/>
            <a:ext cx="3510161" cy="4318000"/>
          </a:xfrm>
        </p:spPr>
        <p:txBody>
          <a:bodyPr/>
          <a:lstStyle/>
          <a:p>
            <a:r>
              <a:rPr lang="pt-BR" sz="1600" dirty="0" smtClean="0">
                <a:solidFill>
                  <a:schemeClr val="accent2">
                    <a:lumMod val="50000"/>
                  </a:schemeClr>
                </a:solidFill>
              </a:rPr>
              <a:t>1.Na barra de ferramentas Standard verifique a configuração da CPL</a:t>
            </a:r>
          </a:p>
          <a:p>
            <a:endParaRPr lang="pt-BR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pt-BR" sz="1600" dirty="0" smtClean="0">
                <a:solidFill>
                  <a:schemeClr val="accent2">
                    <a:lumMod val="50000"/>
                  </a:schemeClr>
                </a:solidFill>
              </a:rPr>
              <a:t>2.Clique no menu </a:t>
            </a:r>
            <a:r>
              <a:rPr lang="pt-BR" sz="1600" b="1" dirty="0" err="1" smtClean="0">
                <a:solidFill>
                  <a:schemeClr val="accent2">
                    <a:lumMod val="50000"/>
                  </a:schemeClr>
                </a:solidFill>
              </a:rPr>
              <a:t>Solidse</a:t>
            </a:r>
            <a:r>
              <a:rPr lang="pt-BR" sz="1600" b="1" dirty="0" smtClean="0">
                <a:solidFill>
                  <a:schemeClr val="accent2">
                    <a:lumMod val="50000"/>
                  </a:schemeClr>
                </a:solidFill>
              </a:rPr>
              <a:t> clique em </a:t>
            </a:r>
            <a:r>
              <a:rPr lang="pt-BR" sz="1600" b="1" dirty="0" err="1" smtClean="0">
                <a:solidFill>
                  <a:schemeClr val="accent2">
                    <a:lumMod val="50000"/>
                  </a:schemeClr>
                </a:solidFill>
              </a:rPr>
              <a:t>FeatureFinder</a:t>
            </a:r>
            <a:r>
              <a:rPr lang="pt-BR" sz="16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pt-BR" sz="1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endParaRPr lang="pt-BR" dirty="0"/>
          </a:p>
        </p:txBody>
      </p:sp>
      <p:sp>
        <p:nvSpPr>
          <p:cNvPr id="5" name="Elipse 4"/>
          <p:cNvSpPr/>
          <p:nvPr/>
        </p:nvSpPr>
        <p:spPr>
          <a:xfrm>
            <a:off x="4572000" y="3048000"/>
            <a:ext cx="1845568" cy="2778224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l="37353" t="17344" r="44937" b="55094"/>
          <a:stretch>
            <a:fillRect/>
          </a:stretch>
        </p:blipFill>
        <p:spPr bwMode="auto">
          <a:xfrm>
            <a:off x="6012160" y="1844824"/>
            <a:ext cx="23042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14096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ta para a direita 5"/>
          <p:cNvSpPr/>
          <p:nvPr/>
        </p:nvSpPr>
        <p:spPr>
          <a:xfrm rot="7851548" flipH="1">
            <a:off x="5440300" y="2448297"/>
            <a:ext cx="843370" cy="465194"/>
          </a:xfrm>
          <a:prstGeom prst="rightArrow">
            <a:avLst/>
          </a:prstGeom>
          <a:solidFill>
            <a:srgbClr val="FF0000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1930731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11560" y="1484784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3.Na caixa de dialogo do </a:t>
            </a:r>
            <a:r>
              <a:rPr lang="pt-BR" dirty="0" err="1" smtClean="0">
                <a:solidFill>
                  <a:schemeClr val="accent2">
                    <a:lumMod val="50000"/>
                  </a:schemeClr>
                </a:solidFill>
              </a:rPr>
              <a:t>FeatureFinder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, faça estas configurações e clique no 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OK para encontrar as </a:t>
            </a:r>
            <a:r>
              <a:rPr lang="pt-BR" b="1" dirty="0" err="1" smtClean="0">
                <a:solidFill>
                  <a:schemeClr val="accent2">
                    <a:lumMod val="50000"/>
                  </a:schemeClr>
                </a:solidFill>
              </a:rPr>
              <a:t>features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957263"/>
            <a:ext cx="8435280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Encontrando as Recursos “</a:t>
            </a:r>
            <a:r>
              <a:rPr lang="pt-PT" i="1" dirty="0" smtClean="0">
                <a:solidFill>
                  <a:srgbClr val="FF0000"/>
                </a:solidFill>
              </a:rPr>
              <a:t>Features”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057400"/>
            <a:ext cx="7095806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upo 9"/>
          <p:cNvGrpSpPr/>
          <p:nvPr/>
        </p:nvGrpSpPr>
        <p:grpSpPr>
          <a:xfrm>
            <a:off x="0" y="3352800"/>
            <a:ext cx="2438400" cy="1828800"/>
            <a:chOff x="0" y="3352800"/>
            <a:chExt cx="2438400" cy="1828800"/>
          </a:xfrm>
        </p:grpSpPr>
        <p:sp>
          <p:nvSpPr>
            <p:cNvPr id="9" name="Seta para a direita 8"/>
            <p:cNvSpPr/>
            <p:nvPr/>
          </p:nvSpPr>
          <p:spPr>
            <a:xfrm>
              <a:off x="0" y="3352800"/>
              <a:ext cx="2438400" cy="18288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0" y="3886200"/>
              <a:ext cx="2286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Configurações do Feature Finder</a:t>
              </a:r>
              <a:endParaRPr lang="pt-PT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Retângulo 10"/>
          <p:cNvSpPr/>
          <p:nvPr/>
        </p:nvSpPr>
        <p:spPr>
          <a:xfrm>
            <a:off x="5410200" y="4038600"/>
            <a:ext cx="28194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6969682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IFSUL">
  <a:themeElements>
    <a:clrScheme name="Cápsula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ápsul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ápsula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IFSUL</Template>
  <TotalTime>658</TotalTime>
  <Words>632</Words>
  <Application>Microsoft Office PowerPoint</Application>
  <PresentationFormat>Apresentação na tela (4:3)</PresentationFormat>
  <Paragraphs>87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IFSUL</vt:lpstr>
      <vt:lpstr>Aula 3-Fresamento</vt:lpstr>
      <vt:lpstr>Exercício de Fresamento </vt:lpstr>
      <vt:lpstr>Selecionar a Interface de Fresamento </vt:lpstr>
      <vt:lpstr>Abrir a peça </vt:lpstr>
      <vt:lpstr>Selecionar a vista </vt:lpstr>
      <vt:lpstr>Criar o Stock</vt:lpstr>
      <vt:lpstr>O “bruto” deverá ficar assim:</vt:lpstr>
      <vt:lpstr>Encontrando as Recursos “Features”</vt:lpstr>
      <vt:lpstr>Encontrando as Recursos “Features”</vt:lpstr>
      <vt:lpstr>Deverá aparecer dois sólidos:</vt:lpstr>
      <vt:lpstr>Especificando um Material </vt:lpstr>
      <vt:lpstr>Especificando um Material </vt:lpstr>
      <vt:lpstr>Criar uma nova LayerClicar </vt:lpstr>
      <vt:lpstr>Criando uma Sequência de Usinagem  </vt:lpstr>
      <vt:lpstr>Criando uma Sequência de Usinagem</vt:lpstr>
      <vt:lpstr>Desbastando a Peça</vt:lpstr>
      <vt:lpstr>Desbastando a Peça</vt:lpstr>
      <vt:lpstr>Desbastando a Peça</vt:lpstr>
      <vt:lpstr>Escolha a ferramenta para o desbaste</vt:lpstr>
      <vt:lpstr>Altura de segurança...Incremento de corte...</vt:lpstr>
      <vt:lpstr>Caminhos da ferramenta</vt:lpstr>
      <vt:lpstr>Usinando Áreas Planas</vt:lpstr>
      <vt:lpstr>Slide 23</vt:lpstr>
      <vt:lpstr>Slide 24</vt:lpstr>
      <vt:lpstr>Slide 25</vt:lpstr>
      <vt:lpstr>Usinagem das áreas planasFlatland Operation</vt:lpstr>
      <vt:lpstr>Usinagem das áreas planasFlatland Operation</vt:lpstr>
      <vt:lpstr>Slide 28</vt:lpstr>
      <vt:lpstr>Slide 29</vt:lpstr>
      <vt:lpstr>Slide 30</vt:lpstr>
      <vt:lpstr>Slide 31</vt:lpstr>
      <vt:lpstr>Visualize todas as layers</vt:lpstr>
      <vt:lpstr>Resultado da simulação:</vt:lpstr>
      <vt:lpstr>Slide 34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2 -Fresamento</dc:title>
  <dc:creator>SAA</dc:creator>
  <cp:lastModifiedBy>SAA</cp:lastModifiedBy>
  <cp:revision>8</cp:revision>
  <dcterms:created xsi:type="dcterms:W3CDTF">2014-02-25T16:01:20Z</dcterms:created>
  <dcterms:modified xsi:type="dcterms:W3CDTF">2014-03-09T19:08:43Z</dcterms:modified>
</cp:coreProperties>
</file>